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73" r:id="rId2"/>
    <p:sldId id="256" r:id="rId3"/>
    <p:sldId id="257" r:id="rId4"/>
    <p:sldId id="263" r:id="rId5"/>
    <p:sldId id="268" r:id="rId6"/>
    <p:sldId id="258" r:id="rId7"/>
    <p:sldId id="269" r:id="rId8"/>
    <p:sldId id="261" r:id="rId9"/>
    <p:sldId id="260" r:id="rId10"/>
    <p:sldId id="265" r:id="rId11"/>
    <p:sldId id="262" r:id="rId12"/>
    <p:sldId id="264" r:id="rId13"/>
    <p:sldId id="270" r:id="rId14"/>
    <p:sldId id="266" r:id="rId15"/>
    <p:sldId id="272" r:id="rId16"/>
    <p:sldId id="267" r:id="rId17"/>
    <p:sldId id="275" r:id="rId18"/>
  </p:sldIdLst>
  <p:sldSz cx="9144000" cy="6858000" type="screen4x3"/>
  <p:notesSz cx="6858000" cy="9144000"/>
  <p:defaultTextStyle>
    <a:defPPr>
      <a:defRPr lang="es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F7B14"/>
    <a:srgbClr val="2463AA"/>
    <a:srgbClr val="2AA81A"/>
    <a:srgbClr val="FF8E02"/>
    <a:srgbClr val="007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13" autoAdjust="0"/>
    <p:restoredTop sz="94660"/>
  </p:normalViewPr>
  <p:slideViewPr>
    <p:cSldViewPr snapToGrid="0">
      <p:cViewPr varScale="1">
        <p:scale>
          <a:sx n="91" d="100"/>
          <a:sy n="91" d="100"/>
        </p:scale>
        <p:origin x="1260" y="6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2699C-739B-4A68-9BCE-EC011D312AA3}" type="datetimeFigureOut">
              <a:rPr lang="es-US" smtClean="0"/>
              <a:t>11/3/2021</a:t>
            </a:fld>
            <a:endParaRPr lang="es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16F72-9A16-4652-9C62-FE7F97D37348}" type="slidenum">
              <a:rPr lang="es-US" smtClean="0"/>
              <a:t>‹Nº›</a:t>
            </a:fld>
            <a:endParaRPr lang="es-US" dirty="0"/>
          </a:p>
        </p:txBody>
      </p:sp>
    </p:spTree>
    <p:extLst>
      <p:ext uri="{BB962C8B-B14F-4D97-AF65-F5344CB8AC3E}">
        <p14:creationId xmlns:p14="http://schemas.microsoft.com/office/powerpoint/2010/main" val="18051553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2699C-739B-4A68-9BCE-EC011D312AA3}" type="datetimeFigureOut">
              <a:rPr lang="es-US" smtClean="0"/>
              <a:t>11/3/2021</a:t>
            </a:fld>
            <a:endParaRPr lang="es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16F72-9A16-4652-9C62-FE7F97D37348}" type="slidenum">
              <a:rPr lang="es-US" smtClean="0"/>
              <a:t>‹Nº›</a:t>
            </a:fld>
            <a:endParaRPr lang="es-US" dirty="0"/>
          </a:p>
        </p:txBody>
      </p:sp>
    </p:spTree>
    <p:extLst>
      <p:ext uri="{BB962C8B-B14F-4D97-AF65-F5344CB8AC3E}">
        <p14:creationId xmlns:p14="http://schemas.microsoft.com/office/powerpoint/2010/main" val="27194315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2699C-739B-4A68-9BCE-EC011D312AA3}" type="datetimeFigureOut">
              <a:rPr lang="es-US" smtClean="0"/>
              <a:t>11/3/2021</a:t>
            </a:fld>
            <a:endParaRPr lang="es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16F72-9A16-4652-9C62-FE7F97D37348}" type="slidenum">
              <a:rPr lang="es-US" smtClean="0"/>
              <a:t>‹Nº›</a:t>
            </a:fld>
            <a:endParaRPr lang="es-US" dirty="0"/>
          </a:p>
        </p:txBody>
      </p:sp>
    </p:spTree>
    <p:extLst>
      <p:ext uri="{BB962C8B-B14F-4D97-AF65-F5344CB8AC3E}">
        <p14:creationId xmlns:p14="http://schemas.microsoft.com/office/powerpoint/2010/main" val="42675080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2699C-739B-4A68-9BCE-EC011D312AA3}" type="datetimeFigureOut">
              <a:rPr lang="es-US" smtClean="0"/>
              <a:t>11/3/2021</a:t>
            </a:fld>
            <a:endParaRPr lang="es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16F72-9A16-4652-9C62-FE7F97D37348}" type="slidenum">
              <a:rPr lang="es-US" smtClean="0"/>
              <a:t>‹Nº›</a:t>
            </a:fld>
            <a:endParaRPr lang="es-US" dirty="0"/>
          </a:p>
        </p:txBody>
      </p:sp>
    </p:spTree>
    <p:extLst>
      <p:ext uri="{BB962C8B-B14F-4D97-AF65-F5344CB8AC3E}">
        <p14:creationId xmlns:p14="http://schemas.microsoft.com/office/powerpoint/2010/main" val="1106295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2699C-739B-4A68-9BCE-EC011D312AA3}" type="datetimeFigureOut">
              <a:rPr lang="es-US" smtClean="0"/>
              <a:t>11/3/2021</a:t>
            </a:fld>
            <a:endParaRPr lang="es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16F72-9A16-4652-9C62-FE7F97D37348}" type="slidenum">
              <a:rPr lang="es-US" smtClean="0"/>
              <a:t>‹Nº›</a:t>
            </a:fld>
            <a:endParaRPr lang="es-US" dirty="0"/>
          </a:p>
        </p:txBody>
      </p:sp>
    </p:spTree>
    <p:extLst>
      <p:ext uri="{BB962C8B-B14F-4D97-AF65-F5344CB8AC3E}">
        <p14:creationId xmlns:p14="http://schemas.microsoft.com/office/powerpoint/2010/main" val="6777637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2699C-739B-4A68-9BCE-EC011D312AA3}" type="datetimeFigureOut">
              <a:rPr lang="es-US" smtClean="0"/>
              <a:t>11/3/2021</a:t>
            </a:fld>
            <a:endParaRPr lang="es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16F72-9A16-4652-9C62-FE7F97D37348}" type="slidenum">
              <a:rPr lang="es-US" smtClean="0"/>
              <a:t>‹Nº›</a:t>
            </a:fld>
            <a:endParaRPr lang="es-US" dirty="0"/>
          </a:p>
        </p:txBody>
      </p:sp>
    </p:spTree>
    <p:extLst>
      <p:ext uri="{BB962C8B-B14F-4D97-AF65-F5344CB8AC3E}">
        <p14:creationId xmlns:p14="http://schemas.microsoft.com/office/powerpoint/2010/main" val="7653327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2699C-739B-4A68-9BCE-EC011D312AA3}" type="datetimeFigureOut">
              <a:rPr lang="es-US" smtClean="0"/>
              <a:t>11/3/2021</a:t>
            </a:fld>
            <a:endParaRPr lang="es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16F72-9A16-4652-9C62-FE7F97D37348}" type="slidenum">
              <a:rPr lang="es-US" smtClean="0"/>
              <a:t>‹Nº›</a:t>
            </a:fld>
            <a:endParaRPr lang="es-US" dirty="0"/>
          </a:p>
        </p:txBody>
      </p:sp>
    </p:spTree>
    <p:extLst>
      <p:ext uri="{BB962C8B-B14F-4D97-AF65-F5344CB8AC3E}">
        <p14:creationId xmlns:p14="http://schemas.microsoft.com/office/powerpoint/2010/main" val="29757309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2699C-739B-4A68-9BCE-EC011D312AA3}" type="datetimeFigureOut">
              <a:rPr lang="es-US" smtClean="0"/>
              <a:t>11/3/2021</a:t>
            </a:fld>
            <a:endParaRPr lang="es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16F72-9A16-4652-9C62-FE7F97D37348}" type="slidenum">
              <a:rPr lang="es-US" smtClean="0"/>
              <a:t>‹Nº›</a:t>
            </a:fld>
            <a:endParaRPr lang="es-US" dirty="0"/>
          </a:p>
        </p:txBody>
      </p:sp>
    </p:spTree>
    <p:extLst>
      <p:ext uri="{BB962C8B-B14F-4D97-AF65-F5344CB8AC3E}">
        <p14:creationId xmlns:p14="http://schemas.microsoft.com/office/powerpoint/2010/main" val="35085979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2699C-739B-4A68-9BCE-EC011D312AA3}" type="datetimeFigureOut">
              <a:rPr lang="es-US" smtClean="0"/>
              <a:t>11/3/2021</a:t>
            </a:fld>
            <a:endParaRPr lang="es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16F72-9A16-4652-9C62-FE7F97D37348}" type="slidenum">
              <a:rPr lang="es-US" smtClean="0"/>
              <a:t>‹Nº›</a:t>
            </a:fld>
            <a:endParaRPr lang="es-US" dirty="0"/>
          </a:p>
        </p:txBody>
      </p:sp>
    </p:spTree>
    <p:extLst>
      <p:ext uri="{BB962C8B-B14F-4D97-AF65-F5344CB8AC3E}">
        <p14:creationId xmlns:p14="http://schemas.microsoft.com/office/powerpoint/2010/main" val="23025837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2699C-739B-4A68-9BCE-EC011D312AA3}" type="datetimeFigureOut">
              <a:rPr lang="es-US" smtClean="0"/>
              <a:t>11/3/2021</a:t>
            </a:fld>
            <a:endParaRPr lang="es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16F72-9A16-4652-9C62-FE7F97D37348}" type="slidenum">
              <a:rPr lang="es-US" smtClean="0"/>
              <a:t>‹Nº›</a:t>
            </a:fld>
            <a:endParaRPr lang="es-US" dirty="0"/>
          </a:p>
        </p:txBody>
      </p:sp>
    </p:spTree>
    <p:extLst>
      <p:ext uri="{BB962C8B-B14F-4D97-AF65-F5344CB8AC3E}">
        <p14:creationId xmlns:p14="http://schemas.microsoft.com/office/powerpoint/2010/main" val="38003690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dirty="0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2699C-739B-4A68-9BCE-EC011D312AA3}" type="datetimeFigureOut">
              <a:rPr lang="es-US" smtClean="0"/>
              <a:t>11/3/2021</a:t>
            </a:fld>
            <a:endParaRPr lang="es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16F72-9A16-4652-9C62-FE7F97D37348}" type="slidenum">
              <a:rPr lang="es-US" smtClean="0"/>
              <a:t>‹Nº›</a:t>
            </a:fld>
            <a:endParaRPr lang="es-US" dirty="0"/>
          </a:p>
        </p:txBody>
      </p:sp>
    </p:spTree>
    <p:extLst>
      <p:ext uri="{BB962C8B-B14F-4D97-AF65-F5344CB8AC3E}">
        <p14:creationId xmlns:p14="http://schemas.microsoft.com/office/powerpoint/2010/main" val="32195778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52699C-739B-4A68-9BCE-EC011D312AA3}" type="datetimeFigureOut">
              <a:rPr lang="es-US" smtClean="0"/>
              <a:t>11/3/2021</a:t>
            </a:fld>
            <a:endParaRPr lang="es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516F72-9A16-4652-9C62-FE7F97D37348}" type="slidenum">
              <a:rPr lang="es-US" smtClean="0"/>
              <a:t>‹Nº›</a:t>
            </a:fld>
            <a:endParaRPr lang="es-US" dirty="0"/>
          </a:p>
        </p:txBody>
      </p:sp>
    </p:spTree>
    <p:extLst>
      <p:ext uri="{BB962C8B-B14F-4D97-AF65-F5344CB8AC3E}">
        <p14:creationId xmlns:p14="http://schemas.microsoft.com/office/powerpoint/2010/main" val="9041707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hyperlink" Target="https://wa.me/p/4380039358701452/573205011419" TargetMode="External"/><Relationship Id="rId7" Type="http://schemas.openxmlformats.org/officeDocument/2006/relationships/image" Target="../media/image4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1.jpeg"/><Relationship Id="rId4" Type="http://schemas.openxmlformats.org/officeDocument/2006/relationships/image" Target="../media/image14.png"/><Relationship Id="rId9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hyperlink" Target="https://wa.me/p/4311460235599914/573205011419" TargetMode="External"/><Relationship Id="rId7" Type="http://schemas.openxmlformats.org/officeDocument/2006/relationships/image" Target="../media/image4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1.jpeg"/><Relationship Id="rId4" Type="http://schemas.openxmlformats.org/officeDocument/2006/relationships/image" Target="../media/image14.png"/><Relationship Id="rId9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hyperlink" Target="https://wa.me/p/4183637541727059/573205011419" TargetMode="External"/><Relationship Id="rId7" Type="http://schemas.openxmlformats.org/officeDocument/2006/relationships/image" Target="../media/image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1.jpeg"/><Relationship Id="rId4" Type="http://schemas.openxmlformats.org/officeDocument/2006/relationships/image" Target="../media/image14.png"/><Relationship Id="rId9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hyperlink" Target="https://wa.me/message/LLZ7EP3T25KAK1" TargetMode="External"/><Relationship Id="rId7" Type="http://schemas.openxmlformats.org/officeDocument/2006/relationships/image" Target="../media/image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jpeg"/><Relationship Id="rId5" Type="http://schemas.openxmlformats.org/officeDocument/2006/relationships/hyperlink" Target="https://wa.me/p/4530485303638618/573205011419" TargetMode="External"/><Relationship Id="rId10" Type="http://schemas.openxmlformats.org/officeDocument/2006/relationships/image" Target="../media/image3.png"/><Relationship Id="rId4" Type="http://schemas.openxmlformats.org/officeDocument/2006/relationships/image" Target="../media/image14.png"/><Relationship Id="rId9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hyperlink" Target="https://wa.me/p/4641228839229156/573205011419" TargetMode="External"/><Relationship Id="rId7" Type="http://schemas.openxmlformats.org/officeDocument/2006/relationships/image" Target="../media/image4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1.jpeg"/><Relationship Id="rId4" Type="http://schemas.openxmlformats.org/officeDocument/2006/relationships/image" Target="../media/image17.png"/><Relationship Id="rId9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7.png"/><Relationship Id="rId7" Type="http://schemas.openxmlformats.org/officeDocument/2006/relationships/image" Target="../media/image1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11" Type="http://schemas.openxmlformats.org/officeDocument/2006/relationships/image" Target="../media/image3.png"/><Relationship Id="rId5" Type="http://schemas.openxmlformats.org/officeDocument/2006/relationships/image" Target="../media/image29.png"/><Relationship Id="rId10" Type="http://schemas.openxmlformats.org/officeDocument/2006/relationships/image" Target="../media/image2.png"/><Relationship Id="rId4" Type="http://schemas.openxmlformats.org/officeDocument/2006/relationships/image" Target="../media/image28.png"/><Relationship Id="rId9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35.png"/><Relationship Id="rId3" Type="http://schemas.openxmlformats.org/officeDocument/2006/relationships/image" Target="../media/image31.png"/><Relationship Id="rId7" Type="http://schemas.openxmlformats.org/officeDocument/2006/relationships/image" Target="../media/image3.png"/><Relationship Id="rId12" Type="http://schemas.openxmlformats.org/officeDocument/2006/relationships/image" Target="../media/image34.png"/><Relationship Id="rId2" Type="http://schemas.openxmlformats.org/officeDocument/2006/relationships/hyperlink" Target="https://wa.me/c/573205011419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jpeg"/><Relationship Id="rId11" Type="http://schemas.openxmlformats.org/officeDocument/2006/relationships/image" Target="../media/image33.png"/><Relationship Id="rId5" Type="http://schemas.openxmlformats.org/officeDocument/2006/relationships/image" Target="../media/image8.png"/><Relationship Id="rId10" Type="http://schemas.openxmlformats.org/officeDocument/2006/relationships/image" Target="../media/image32.png"/><Relationship Id="rId4" Type="http://schemas.openxmlformats.org/officeDocument/2006/relationships/image" Target="../media/image7.png"/><Relationship Id="rId9" Type="http://schemas.openxmlformats.org/officeDocument/2006/relationships/image" Target="../media/image2.png"/><Relationship Id="rId1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13" Type="http://schemas.openxmlformats.org/officeDocument/2006/relationships/hyperlink" Target="https://instagram.com/almaguajiraviajes?utm_medium=copy_link" TargetMode="External"/><Relationship Id="rId3" Type="http://schemas.microsoft.com/office/2007/relationships/hdphoto" Target="../media/hdphoto1.wdp"/><Relationship Id="rId7" Type="http://schemas.openxmlformats.org/officeDocument/2006/relationships/image" Target="../media/image8.png"/><Relationship Id="rId12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hyperlink" Target="https://www.facebook.com/AlmaGuajiraViajes/" TargetMode="External"/><Relationship Id="rId5" Type="http://schemas.openxmlformats.org/officeDocument/2006/relationships/hyperlink" Target="http://www.almaguajira.com/" TargetMode="External"/><Relationship Id="rId15" Type="http://schemas.openxmlformats.org/officeDocument/2006/relationships/image" Target="../media/image5.png"/><Relationship Id="rId10" Type="http://schemas.openxmlformats.org/officeDocument/2006/relationships/image" Target="../media/image3.png"/><Relationship Id="rId4" Type="http://schemas.openxmlformats.org/officeDocument/2006/relationships/hyperlink" Target="https://wa.me/message/LLZ7EP3T25KAK1" TargetMode="External"/><Relationship Id="rId9" Type="http://schemas.openxmlformats.org/officeDocument/2006/relationships/hyperlink" Target="https://vm.tiktok.com/ZMR4JhtTn/" TargetMode="External"/><Relationship Id="rId1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hyperlink" Target="https://instagram.com/almaguajiraviajes?utm_medium=copy_link" TargetMode="External"/><Relationship Id="rId3" Type="http://schemas.openxmlformats.org/officeDocument/2006/relationships/image" Target="../media/image4.png"/><Relationship Id="rId7" Type="http://schemas.openxmlformats.org/officeDocument/2006/relationships/image" Target="../media/image10.png"/><Relationship Id="rId12" Type="http://schemas.openxmlformats.org/officeDocument/2006/relationships/image" Target="../media/image1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hyperlink" Target="http://www.almaguajira.com/" TargetMode="External"/><Relationship Id="rId5" Type="http://schemas.openxmlformats.org/officeDocument/2006/relationships/image" Target="../media/image3.png"/><Relationship Id="rId15" Type="http://schemas.openxmlformats.org/officeDocument/2006/relationships/hyperlink" Target="https://vm.tiktok.com/ZMR4JhtTn/" TargetMode="External"/><Relationship Id="rId10" Type="http://schemas.openxmlformats.org/officeDocument/2006/relationships/hyperlink" Target="https://wa.me/message/LLZ7EP3T25KAK1" TargetMode="External"/><Relationship Id="rId4" Type="http://schemas.openxmlformats.org/officeDocument/2006/relationships/image" Target="../media/image2.png"/><Relationship Id="rId9" Type="http://schemas.openxmlformats.org/officeDocument/2006/relationships/image" Target="../media/image12.png"/><Relationship Id="rId14" Type="http://schemas.openxmlformats.org/officeDocument/2006/relationships/hyperlink" Target="https://www.facebook.com/AlmaGuajiraViajes/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://www.almaguajira.com/" TargetMode="External"/><Relationship Id="rId13" Type="http://schemas.openxmlformats.org/officeDocument/2006/relationships/hyperlink" Target="https://www.facebook.com/AlmaGuajiraViajes/" TargetMode="External"/><Relationship Id="rId3" Type="http://schemas.openxmlformats.org/officeDocument/2006/relationships/image" Target="../media/image4.png"/><Relationship Id="rId7" Type="http://schemas.openxmlformats.org/officeDocument/2006/relationships/hyperlink" Target="https://wa.me/message/LLZ7EP3T25KAK1" TargetMode="External"/><Relationship Id="rId12" Type="http://schemas.openxmlformats.org/officeDocument/2006/relationships/hyperlink" Target="https://instagram.com/almaguajiraviajes?utm_medium=copy_link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jpeg"/><Relationship Id="rId11" Type="http://schemas.openxmlformats.org/officeDocument/2006/relationships/image" Target="../media/image1.jpeg"/><Relationship Id="rId5" Type="http://schemas.openxmlformats.org/officeDocument/2006/relationships/image" Target="../media/image3.png"/><Relationship Id="rId10" Type="http://schemas.openxmlformats.org/officeDocument/2006/relationships/image" Target="../media/image14.png"/><Relationship Id="rId4" Type="http://schemas.openxmlformats.org/officeDocument/2006/relationships/image" Target="../media/image2.png"/><Relationship Id="rId9" Type="http://schemas.openxmlformats.org/officeDocument/2006/relationships/hyperlink" Target="https://wa.me/p/4530485303638618/573205011419" TargetMode="External"/><Relationship Id="rId14" Type="http://schemas.openxmlformats.org/officeDocument/2006/relationships/hyperlink" Target="https://vm.tiktok.com/ZMR4JhtTn/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hyperlink" Target="https://vm.tiktok.com/ZMR4JhtTn/" TargetMode="External"/><Relationship Id="rId3" Type="http://schemas.openxmlformats.org/officeDocument/2006/relationships/hyperlink" Target="https://wa.me/message/LLZ7EP3T25KAK1" TargetMode="External"/><Relationship Id="rId7" Type="http://schemas.openxmlformats.org/officeDocument/2006/relationships/image" Target="../media/image1.jpeg"/><Relationship Id="rId12" Type="http://schemas.openxmlformats.org/officeDocument/2006/relationships/image" Target="../media/image2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hyperlink" Target="https://instagram.com/almaguajiraviajes?utm_medium=copy_link" TargetMode="External"/><Relationship Id="rId5" Type="http://schemas.openxmlformats.org/officeDocument/2006/relationships/hyperlink" Target="https://wa.me/p/5133504953342924/573205011419" TargetMode="External"/><Relationship Id="rId10" Type="http://schemas.openxmlformats.org/officeDocument/2006/relationships/image" Target="../media/image4.png"/><Relationship Id="rId4" Type="http://schemas.openxmlformats.org/officeDocument/2006/relationships/hyperlink" Target="http://www.almaguajira.com/" TargetMode="External"/><Relationship Id="rId9" Type="http://schemas.openxmlformats.org/officeDocument/2006/relationships/hyperlink" Target="https://www.facebook.com/AlmaGuajiraViajes/" TargetMode="External"/><Relationship Id="rId1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13" Type="http://schemas.openxmlformats.org/officeDocument/2006/relationships/image" Target="../media/image2.png"/><Relationship Id="rId3" Type="http://schemas.openxmlformats.org/officeDocument/2006/relationships/hyperlink" Target="https://wa.me/message/LLZ7EP3T25KAK1" TargetMode="External"/><Relationship Id="rId7" Type="http://schemas.openxmlformats.org/officeDocument/2006/relationships/image" Target="../media/image17.png"/><Relationship Id="rId12" Type="http://schemas.openxmlformats.org/officeDocument/2006/relationships/hyperlink" Target="https://instagram.com/almaguajiraviajes?utm_medium=copy_link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4.png"/><Relationship Id="rId5" Type="http://schemas.openxmlformats.org/officeDocument/2006/relationships/hyperlink" Target="https://wa.me/p/5979226145452561/573205011419" TargetMode="External"/><Relationship Id="rId15" Type="http://schemas.openxmlformats.org/officeDocument/2006/relationships/image" Target="../media/image3.png"/><Relationship Id="rId10" Type="http://schemas.openxmlformats.org/officeDocument/2006/relationships/hyperlink" Target="https://www.facebook.com/AlmaGuajiraViajes/" TargetMode="External"/><Relationship Id="rId4" Type="http://schemas.openxmlformats.org/officeDocument/2006/relationships/hyperlink" Target="http://www.almaguajira.com/" TargetMode="External"/><Relationship Id="rId9" Type="http://schemas.openxmlformats.org/officeDocument/2006/relationships/image" Target="../media/image5.png"/><Relationship Id="rId14" Type="http://schemas.openxmlformats.org/officeDocument/2006/relationships/hyperlink" Target="https://vm.tiktok.com/ZMR4JhtTn/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hyperlink" Target="https://wa.me/p/4782258641807334/573205011419" TargetMode="External"/><Relationship Id="rId7" Type="http://schemas.openxmlformats.org/officeDocument/2006/relationships/image" Target="../media/image4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1.jpeg"/><Relationship Id="rId4" Type="http://schemas.openxmlformats.org/officeDocument/2006/relationships/image" Target="../media/image14.png"/><Relationship Id="rId9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hyperlink" Target="https://wa.me/p/4449255708446387/573205011419" TargetMode="External"/><Relationship Id="rId7" Type="http://schemas.openxmlformats.org/officeDocument/2006/relationships/image" Target="../media/image4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1.jpeg"/><Relationship Id="rId4" Type="http://schemas.openxmlformats.org/officeDocument/2006/relationships/image" Target="../media/image14.png"/><Relationship Id="rId9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hyperlink" Target="https://wa.me/p/4602082449811557/573205011419" TargetMode="External"/><Relationship Id="rId7" Type="http://schemas.openxmlformats.org/officeDocument/2006/relationships/image" Target="../media/image4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1.jpeg"/><Relationship Id="rId4" Type="http://schemas.openxmlformats.org/officeDocument/2006/relationships/image" Target="../media/image14.png"/><Relationship Id="rId9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redondeado 1"/>
          <p:cNvSpPr/>
          <p:nvPr/>
        </p:nvSpPr>
        <p:spPr>
          <a:xfrm>
            <a:off x="0" y="6203373"/>
            <a:ext cx="9144000" cy="654627"/>
          </a:xfrm>
          <a:prstGeom prst="roundRect">
            <a:avLst>
              <a:gd name="adj" fmla="val 667"/>
            </a:avLst>
          </a:prstGeom>
          <a:solidFill>
            <a:srgbClr val="2463A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 dirty="0"/>
          </a:p>
        </p:txBody>
      </p:sp>
      <p:sp>
        <p:nvSpPr>
          <p:cNvPr id="4" name="CuadroTexto 3"/>
          <p:cNvSpPr txBox="1"/>
          <p:nvPr/>
        </p:nvSpPr>
        <p:spPr>
          <a:xfrm>
            <a:off x="654469" y="6323269"/>
            <a:ext cx="17456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600" b="1" dirty="0">
                <a:solidFill>
                  <a:schemeClr val="bg1"/>
                </a:solidFill>
                <a:latin typeface="Montserrat Thin" panose="00000300000000000000" pitchFamily="2" charset="0"/>
              </a:rPr>
              <a:t>+57 3205011419</a:t>
            </a:r>
            <a:endParaRPr lang="es-US" sz="1600" b="1" dirty="0">
              <a:solidFill>
                <a:schemeClr val="bg1"/>
              </a:solidFill>
              <a:latin typeface="Montserrat Thin" panose="00000300000000000000" pitchFamily="2" charset="0"/>
            </a:endParaRP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4" t="5218" r="1484" b="90333"/>
          <a:stretch/>
        </p:blipFill>
        <p:spPr>
          <a:xfrm>
            <a:off x="0" y="6728689"/>
            <a:ext cx="9144000" cy="221480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3220720" y="6323269"/>
            <a:ext cx="23795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 smtClean="0">
                <a:solidFill>
                  <a:schemeClr val="bg1"/>
                </a:solidFill>
                <a:latin typeface="Montserrat Thin" panose="00000300000000000000" pitchFamily="2" charset="0"/>
              </a:rPr>
              <a:t>www.almaguajira.com</a:t>
            </a:r>
            <a:endParaRPr lang="es-US" sz="1400" dirty="0">
              <a:solidFill>
                <a:schemeClr val="bg1"/>
              </a:solidFill>
              <a:latin typeface="Montserrat Thin" panose="00000300000000000000" pitchFamily="2" charset="0"/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1322" y="6301823"/>
            <a:ext cx="360000" cy="360000"/>
          </a:xfrm>
          <a:prstGeom prst="rect">
            <a:avLst/>
          </a:prstGeom>
        </p:spPr>
      </p:pic>
      <p:sp>
        <p:nvSpPr>
          <p:cNvPr id="8" name="CuadroTexto 7"/>
          <p:cNvSpPr txBox="1"/>
          <p:nvPr/>
        </p:nvSpPr>
        <p:spPr>
          <a:xfrm>
            <a:off x="7081322" y="6332416"/>
            <a:ext cx="17759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 smtClean="0">
                <a:solidFill>
                  <a:schemeClr val="bg1"/>
                </a:solidFill>
                <a:latin typeface="Montserrat Thin" panose="00000300000000000000" pitchFamily="2" charset="0"/>
              </a:rPr>
              <a:t>AlmaGuajiraViajes</a:t>
            </a:r>
            <a:endParaRPr lang="es-US" sz="1400" dirty="0">
              <a:solidFill>
                <a:schemeClr val="bg1"/>
              </a:solidFill>
              <a:latin typeface="Montserrat Thin" panose="00000300000000000000" pitchFamily="2" charset="0"/>
            </a:endParaRP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5170" y="6301823"/>
            <a:ext cx="360000" cy="36000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655" y="6301823"/>
            <a:ext cx="360000" cy="360000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003" y="6261154"/>
            <a:ext cx="462784" cy="462784"/>
          </a:xfrm>
          <a:prstGeom prst="rect">
            <a:avLst/>
          </a:prstGeom>
        </p:spPr>
      </p:pic>
      <p:sp>
        <p:nvSpPr>
          <p:cNvPr id="11" name="CuadroTexto 10"/>
          <p:cNvSpPr txBox="1"/>
          <p:nvPr/>
        </p:nvSpPr>
        <p:spPr>
          <a:xfrm>
            <a:off x="970648" y="861849"/>
            <a:ext cx="567600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5400" dirty="0" smtClean="0">
                <a:solidFill>
                  <a:srgbClr val="2463AA"/>
                </a:solidFill>
                <a:latin typeface="Montserrat Black" panose="00000A00000000000000" pitchFamily="2" charset="0"/>
              </a:rPr>
              <a:t>PORTAFOLIO DE SERVICIOS ALMA GUAJIRA </a:t>
            </a:r>
            <a:endParaRPr lang="es-US" sz="5400" dirty="0">
              <a:solidFill>
                <a:srgbClr val="2463AA"/>
              </a:solidFill>
              <a:latin typeface="Montserrat Black" panose="00000A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6501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redondeado 1"/>
          <p:cNvSpPr/>
          <p:nvPr/>
        </p:nvSpPr>
        <p:spPr>
          <a:xfrm>
            <a:off x="0" y="6203373"/>
            <a:ext cx="9144000" cy="654627"/>
          </a:xfrm>
          <a:prstGeom prst="roundRect">
            <a:avLst>
              <a:gd name="adj" fmla="val 667"/>
            </a:avLst>
          </a:prstGeom>
          <a:solidFill>
            <a:srgbClr val="2463A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 dirty="0"/>
          </a:p>
        </p:txBody>
      </p:sp>
      <p:sp>
        <p:nvSpPr>
          <p:cNvPr id="4" name="CuadroTexto 3"/>
          <p:cNvSpPr txBox="1"/>
          <p:nvPr/>
        </p:nvSpPr>
        <p:spPr>
          <a:xfrm>
            <a:off x="655337" y="6385384"/>
            <a:ext cx="17456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600" b="1" dirty="0">
                <a:solidFill>
                  <a:schemeClr val="bg1"/>
                </a:solidFill>
                <a:latin typeface="Montserrat Thin" panose="00000300000000000000" pitchFamily="2" charset="0"/>
              </a:rPr>
              <a:t>+57 3205011419</a:t>
            </a:r>
            <a:endParaRPr lang="es-US" sz="1600" b="1" dirty="0">
              <a:solidFill>
                <a:schemeClr val="bg1"/>
              </a:solidFill>
              <a:latin typeface="Montserrat Thin" panose="00000300000000000000" pitchFamily="2" charset="0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3226377" y="6397430"/>
            <a:ext cx="23795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 smtClean="0">
                <a:solidFill>
                  <a:schemeClr val="bg1"/>
                </a:solidFill>
                <a:latin typeface="Montserrat Thin" panose="00000300000000000000" pitchFamily="2" charset="0"/>
              </a:rPr>
              <a:t>www.almaguajira.com</a:t>
            </a:r>
            <a:endParaRPr lang="es-US" sz="1400" dirty="0">
              <a:solidFill>
                <a:schemeClr val="bg1"/>
              </a:solidFill>
              <a:latin typeface="Montserrat Thin" panose="00000300000000000000" pitchFamily="2" charset="0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7081322" y="6397430"/>
            <a:ext cx="17759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 smtClean="0">
                <a:solidFill>
                  <a:schemeClr val="bg1"/>
                </a:solidFill>
                <a:latin typeface="Montserrat Thin" panose="00000300000000000000" pitchFamily="2" charset="0"/>
              </a:rPr>
              <a:t>AlmaGuajiraViajes</a:t>
            </a:r>
            <a:endParaRPr lang="es-US" sz="1400" dirty="0">
              <a:solidFill>
                <a:schemeClr val="bg1"/>
              </a:solidFill>
              <a:latin typeface="Montserrat Thin" panose="00000300000000000000" pitchFamily="2" charset="0"/>
            </a:endParaRP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417" y="543297"/>
            <a:ext cx="4180583" cy="4086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CuadroTexto 10">
            <a:hlinkClick r:id="rId3"/>
          </p:cNvPr>
          <p:cNvSpPr txBox="1"/>
          <p:nvPr/>
        </p:nvSpPr>
        <p:spPr>
          <a:xfrm>
            <a:off x="827079" y="4893962"/>
            <a:ext cx="33092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b="1" i="1" dirty="0">
                <a:solidFill>
                  <a:srgbClr val="2463AA"/>
                </a:solidFill>
                <a:latin typeface="Montserrat Thin" panose="00000300000000000000" pitchFamily="2" charset="0"/>
              </a:rPr>
              <a:t>Full Day Palomino (pasadía)</a:t>
            </a:r>
            <a:endParaRPr lang="es-US" b="1" i="1" dirty="0">
              <a:solidFill>
                <a:srgbClr val="2463AA"/>
              </a:solidFill>
              <a:latin typeface="Montserrat Thin" panose="00000300000000000000" pitchFamily="2" charset="0"/>
            </a:endParaRPr>
          </a:p>
        </p:txBody>
      </p:sp>
      <p:sp>
        <p:nvSpPr>
          <p:cNvPr id="12" name="Rectángulo 11"/>
          <p:cNvSpPr/>
          <p:nvPr/>
        </p:nvSpPr>
        <p:spPr>
          <a:xfrm>
            <a:off x="4765083" y="536574"/>
            <a:ext cx="4272478" cy="42574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t">
              <a:lnSpc>
                <a:spcPct val="107000"/>
              </a:lnSpc>
              <a:spcAft>
                <a:spcPts val="0"/>
              </a:spcAft>
            </a:pPr>
            <a:r>
              <a:rPr lang="es-CO" sz="1200" b="1" i="1" dirty="0">
                <a:solidFill>
                  <a:srgbClr val="2B65AE"/>
                </a:solidFill>
                <a:latin typeface="Montserrat Light" panose="00000400000000000000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INFORMACIÓN DEL TOUR</a:t>
            </a:r>
            <a:endParaRPr lang="es-US" sz="1600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fontAlgn="t">
              <a:lnSpc>
                <a:spcPct val="107000"/>
              </a:lnSpc>
              <a:spcAft>
                <a:spcPts val="0"/>
              </a:spcAft>
            </a:pPr>
            <a:r>
              <a:rPr lang="es-CO" sz="1200" b="1" dirty="0">
                <a:solidFill>
                  <a:srgbClr val="2B65AE"/>
                </a:solidFill>
                <a:latin typeface="Montserrat Light" panose="00000400000000000000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 </a:t>
            </a:r>
            <a:endParaRPr lang="es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CO" sz="1200" i="1" dirty="0">
                <a:latin typeface="Montserrat Light" panose="00000400000000000000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Palomino por su vegetación, su cercanía con la Sierra Nevada por su río y por sus hermosas playas una de las 10 mejores de todo Colombia. Se considera por muchos un sitio imperdible, para visitar en La guajira</a:t>
            </a:r>
            <a:endParaRPr lang="es-US" sz="1600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CO" sz="1200" i="1" dirty="0">
                <a:latin typeface="Montserrat Light" panose="000004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s-US" sz="1600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fontAlgn="t">
              <a:lnSpc>
                <a:spcPct val="107000"/>
              </a:lnSpc>
            </a:pPr>
            <a:r>
              <a:rPr lang="es-CO" sz="1200" b="1" i="1" dirty="0">
                <a:solidFill>
                  <a:srgbClr val="2B65AE"/>
                </a:solidFill>
                <a:latin typeface="Montserrat Light" panose="00000400000000000000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HORARIO:</a:t>
            </a:r>
            <a:endParaRPr lang="es-US" sz="1200" b="1" i="1" dirty="0">
              <a:solidFill>
                <a:srgbClr val="2B65AE"/>
              </a:solidFill>
              <a:latin typeface="Montserrat Light" panose="00000400000000000000" pitchFamily="2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CO" sz="1200" i="1" dirty="0">
                <a:latin typeface="Montserrat Light" panose="000004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Salidas 7:00 AM desde el alojamiento</a:t>
            </a:r>
            <a:endParaRPr lang="es-US" sz="1600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CO" sz="1200" i="1" dirty="0">
                <a:latin typeface="Montserrat Light" panose="000004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Regreso   cerca de las 5:00PM </a:t>
            </a:r>
            <a:endParaRPr lang="es-US" sz="1600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fontAlgn="t">
              <a:lnSpc>
                <a:spcPct val="107000"/>
              </a:lnSpc>
            </a:pPr>
            <a:r>
              <a:rPr lang="es-CO" sz="1200" b="1" i="1" dirty="0">
                <a:solidFill>
                  <a:srgbClr val="2B65AE"/>
                </a:solidFill>
                <a:latin typeface="Montserrat Light" panose="00000400000000000000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¿</a:t>
            </a:r>
            <a:r>
              <a:rPr lang="es-CO" sz="1200" b="1" i="1" dirty="0" smtClean="0">
                <a:solidFill>
                  <a:srgbClr val="2B65AE"/>
                </a:solidFill>
                <a:latin typeface="Montserrat Light" panose="00000400000000000000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QUE </a:t>
            </a:r>
            <a:r>
              <a:rPr lang="es-CO" sz="1200" b="1" i="1" dirty="0">
                <a:solidFill>
                  <a:srgbClr val="2B65AE"/>
                </a:solidFill>
                <a:latin typeface="Montserrat Light" panose="00000400000000000000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INCLUYE</a:t>
            </a:r>
            <a:r>
              <a:rPr lang="es-CO" sz="1200" b="1" i="1" dirty="0" smtClean="0">
                <a:solidFill>
                  <a:srgbClr val="2B65AE"/>
                </a:solidFill>
                <a:latin typeface="Montserrat Light" panose="00000400000000000000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:?</a:t>
            </a:r>
            <a:endParaRPr lang="es-US" sz="1200" b="1" i="1" dirty="0">
              <a:solidFill>
                <a:srgbClr val="2B65AE"/>
              </a:solidFill>
              <a:latin typeface="Montserrat Light" panose="00000400000000000000" pitchFamily="2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fontAlgn="t">
              <a:lnSpc>
                <a:spcPct val="107000"/>
              </a:lnSpc>
              <a:spcAft>
                <a:spcPts val="0"/>
              </a:spcAft>
            </a:pPr>
            <a:r>
              <a:rPr lang="es-CO" sz="1200" b="1" i="1" dirty="0">
                <a:solidFill>
                  <a:srgbClr val="2B65AE"/>
                </a:solidFill>
                <a:latin typeface="Montserrat Light" panose="00000400000000000000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 </a:t>
            </a:r>
            <a:endParaRPr lang="es-US" sz="1600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Blip>
                <a:blip r:embed="rId4"/>
              </a:buBlip>
            </a:pPr>
            <a:r>
              <a:rPr lang="es-CO" sz="1200" i="1" dirty="0">
                <a:latin typeface="Montserrat Light" panose="000004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Servicio de guía profesional de turismo</a:t>
            </a:r>
            <a:endParaRPr lang="es-US" sz="1600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Blip>
                <a:blip r:embed="rId4"/>
              </a:buBlip>
            </a:pPr>
            <a:r>
              <a:rPr lang="es-CO" sz="1200" i="1" dirty="0">
                <a:latin typeface="Montserrat Light" panose="000004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Póliza de Seguro </a:t>
            </a:r>
            <a:endParaRPr lang="es-US" sz="1600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Blip>
                <a:blip r:embed="rId4"/>
              </a:buBlip>
            </a:pPr>
            <a:r>
              <a:rPr lang="es-CO" sz="1200" i="1" dirty="0">
                <a:latin typeface="Montserrat Light" panose="000004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Transporte ida y vuelta</a:t>
            </a:r>
            <a:endParaRPr lang="es-US" sz="1600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Blip>
                <a:blip r:embed="rId4"/>
              </a:buBlip>
            </a:pPr>
            <a:r>
              <a:rPr lang="es-CO" sz="1200" i="1" dirty="0">
                <a:latin typeface="Montserrat Light" panose="000004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Incluye la actividad del </a:t>
            </a:r>
            <a:r>
              <a:rPr lang="es-CO" sz="1200" i="1" dirty="0" smtClean="0">
                <a:latin typeface="Montserrat Light" panose="000004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Tubing</a:t>
            </a:r>
          </a:p>
          <a:p>
            <a:pPr lvl="0">
              <a:lnSpc>
                <a:spcPct val="107000"/>
              </a:lnSpc>
              <a:spcAft>
                <a:spcPts val="0"/>
              </a:spcAft>
            </a:pPr>
            <a:r>
              <a:rPr lang="es-CO" sz="1200" i="1" dirty="0">
                <a:latin typeface="Montserrat Light" panose="000004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CO" sz="1200" i="1" dirty="0" smtClean="0">
                <a:latin typeface="Montserrat Light" panose="000004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      </a:t>
            </a:r>
            <a:r>
              <a:rPr lang="es-CO" sz="1200" i="1" dirty="0">
                <a:latin typeface="Montserrat Light" panose="000004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(Descenso por el Rio en Flotadores )</a:t>
            </a:r>
            <a:endParaRPr lang="es-US" sz="1600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Blip>
                <a:blip r:embed="rId4"/>
              </a:buBlip>
            </a:pPr>
            <a:r>
              <a:rPr lang="es-CO" sz="1200" i="1" dirty="0">
                <a:latin typeface="Montserrat Light" panose="000004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Almuerzo + Bebida</a:t>
            </a:r>
            <a:endParaRPr lang="es-US" sz="1600" i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" name="Rectángulo redondeado 12">
            <a:hlinkClick r:id="rId3"/>
          </p:cNvPr>
          <p:cNvSpPr/>
          <p:nvPr/>
        </p:nvSpPr>
        <p:spPr>
          <a:xfrm>
            <a:off x="1574421" y="5537501"/>
            <a:ext cx="1670545" cy="369605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050" i="1" dirty="0" smtClean="0">
                <a:latin typeface="Montserrat ExtraLight" panose="00000300000000000000" pitchFamily="2" charset="0"/>
              </a:rPr>
              <a:t>Consulta toda la información </a:t>
            </a:r>
            <a:endParaRPr lang="es-US" sz="1050" i="1" dirty="0">
              <a:latin typeface="Montserrat ExtraLight" panose="00000300000000000000" pitchFamily="2" charset="0"/>
            </a:endParaRPr>
          </a:p>
        </p:txBody>
      </p:sp>
      <p:pic>
        <p:nvPicPr>
          <p:cNvPr id="14" name="Imagen 13"/>
          <p:cNvPicPr>
            <a:picLocks noChangeAspect="1"/>
          </p:cNvPicPr>
          <p:nvPr/>
        </p:nvPicPr>
        <p:blipFill rotWithShape="1"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4" t="5218" r="1484" b="90333"/>
          <a:stretch/>
        </p:blipFill>
        <p:spPr>
          <a:xfrm>
            <a:off x="0" y="6728689"/>
            <a:ext cx="9144000" cy="221480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287" y="6319926"/>
            <a:ext cx="462784" cy="462784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655" y="6397430"/>
            <a:ext cx="360000" cy="36000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1322" y="6397430"/>
            <a:ext cx="360000" cy="36000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5170" y="6397430"/>
            <a:ext cx="360000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455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redondeado 1"/>
          <p:cNvSpPr/>
          <p:nvPr/>
        </p:nvSpPr>
        <p:spPr>
          <a:xfrm>
            <a:off x="0" y="6203373"/>
            <a:ext cx="9144000" cy="654627"/>
          </a:xfrm>
          <a:prstGeom prst="roundRect">
            <a:avLst>
              <a:gd name="adj" fmla="val 667"/>
            </a:avLst>
          </a:prstGeom>
          <a:solidFill>
            <a:srgbClr val="2463A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 dirty="0"/>
          </a:p>
        </p:txBody>
      </p:sp>
      <p:sp>
        <p:nvSpPr>
          <p:cNvPr id="4" name="CuadroTexto 3"/>
          <p:cNvSpPr txBox="1"/>
          <p:nvPr/>
        </p:nvSpPr>
        <p:spPr>
          <a:xfrm>
            <a:off x="655337" y="6385384"/>
            <a:ext cx="17456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600" b="1" dirty="0">
                <a:solidFill>
                  <a:schemeClr val="bg1"/>
                </a:solidFill>
                <a:latin typeface="Montserrat Thin" panose="00000300000000000000" pitchFamily="2" charset="0"/>
              </a:rPr>
              <a:t>+57 3205011419</a:t>
            </a:r>
            <a:endParaRPr lang="es-US" sz="1600" b="1" dirty="0">
              <a:solidFill>
                <a:schemeClr val="bg1"/>
              </a:solidFill>
              <a:latin typeface="Montserrat Thin" panose="00000300000000000000" pitchFamily="2" charset="0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3226377" y="6397430"/>
            <a:ext cx="23795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 smtClean="0">
                <a:solidFill>
                  <a:schemeClr val="bg1"/>
                </a:solidFill>
                <a:latin typeface="Montserrat Thin" panose="00000300000000000000" pitchFamily="2" charset="0"/>
              </a:rPr>
              <a:t>www.almaguajira.com</a:t>
            </a:r>
            <a:endParaRPr lang="es-US" sz="1400" dirty="0">
              <a:solidFill>
                <a:schemeClr val="bg1"/>
              </a:solidFill>
              <a:latin typeface="Montserrat Thin" panose="00000300000000000000" pitchFamily="2" charset="0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7081322" y="6397430"/>
            <a:ext cx="17759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 smtClean="0">
                <a:solidFill>
                  <a:schemeClr val="bg1"/>
                </a:solidFill>
                <a:latin typeface="Montserrat Thin" panose="00000300000000000000" pitchFamily="2" charset="0"/>
              </a:rPr>
              <a:t>AlmaGuajiraViajes</a:t>
            </a:r>
            <a:endParaRPr lang="es-US" sz="1400" dirty="0">
              <a:solidFill>
                <a:schemeClr val="bg1"/>
              </a:solidFill>
              <a:latin typeface="Montserrat Thin" panose="00000300000000000000" pitchFamily="2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0" y="536222"/>
            <a:ext cx="4086000" cy="4086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CuadroTexto 11">
            <a:hlinkClick r:id="rId3"/>
          </p:cNvPr>
          <p:cNvSpPr txBox="1"/>
          <p:nvPr/>
        </p:nvSpPr>
        <p:spPr>
          <a:xfrm>
            <a:off x="805543" y="4953000"/>
            <a:ext cx="33092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b="1" i="1" dirty="0">
                <a:solidFill>
                  <a:srgbClr val="2463AA"/>
                </a:solidFill>
                <a:latin typeface="Montserrat Thin" panose="00000300000000000000" pitchFamily="2" charset="0"/>
              </a:rPr>
              <a:t>Aldea Wayuu </a:t>
            </a:r>
          </a:p>
          <a:p>
            <a:pPr algn="ctr"/>
            <a:r>
              <a:rPr lang="es-CO" b="1" i="1" dirty="0">
                <a:solidFill>
                  <a:srgbClr val="2463AA"/>
                </a:solidFill>
                <a:latin typeface="Montserrat Thin" panose="00000300000000000000" pitchFamily="2" charset="0"/>
              </a:rPr>
              <a:t>(Ranchería)</a:t>
            </a:r>
            <a:endParaRPr lang="es-US" b="1" i="1" dirty="0">
              <a:solidFill>
                <a:srgbClr val="2463AA"/>
              </a:solidFill>
              <a:latin typeface="Montserrat Thin" panose="00000300000000000000" pitchFamily="2" charset="0"/>
            </a:endParaRPr>
          </a:p>
        </p:txBody>
      </p:sp>
      <p:sp>
        <p:nvSpPr>
          <p:cNvPr id="10" name="Rectángulo 9"/>
          <p:cNvSpPr/>
          <p:nvPr/>
        </p:nvSpPr>
        <p:spPr>
          <a:xfrm>
            <a:off x="4898572" y="2230900"/>
            <a:ext cx="4071257" cy="31818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t">
              <a:lnSpc>
                <a:spcPct val="107000"/>
              </a:lnSpc>
              <a:spcAft>
                <a:spcPts val="0"/>
              </a:spcAft>
            </a:pPr>
            <a:r>
              <a:rPr lang="es-CO" sz="1200" b="1" i="1" dirty="0">
                <a:solidFill>
                  <a:srgbClr val="2B65AE"/>
                </a:solidFill>
                <a:latin typeface="Montserrat Light" panose="00000400000000000000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HORARIO:</a:t>
            </a:r>
            <a:endParaRPr lang="es-US" sz="1200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CO" sz="1200" i="1" dirty="0">
                <a:latin typeface="Montserrat Light" panose="000004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Salida 2:00 PM Desde el alojamiento </a:t>
            </a:r>
            <a:endParaRPr lang="es-US" sz="1200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CO" sz="1200" i="1" dirty="0">
                <a:latin typeface="Montserrat Light" panose="000004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Regreso 5:30 PM </a:t>
            </a:r>
            <a:endParaRPr lang="es-US" sz="1200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fontAlgn="t">
              <a:lnSpc>
                <a:spcPct val="107000"/>
              </a:lnSpc>
              <a:spcAft>
                <a:spcPts val="0"/>
              </a:spcAft>
            </a:pPr>
            <a:r>
              <a:rPr lang="es-CO" sz="1200" b="1" i="1" dirty="0">
                <a:solidFill>
                  <a:srgbClr val="2B65AE"/>
                </a:solidFill>
                <a:latin typeface="Montserrat Light" panose="00000400000000000000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 </a:t>
            </a:r>
            <a:endParaRPr lang="es-US" sz="1200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fontAlgn="t">
              <a:lnSpc>
                <a:spcPct val="107000"/>
              </a:lnSpc>
              <a:spcAft>
                <a:spcPts val="0"/>
              </a:spcAft>
            </a:pPr>
            <a:r>
              <a:rPr lang="es-CO" sz="1200" b="1" i="1" dirty="0">
                <a:solidFill>
                  <a:srgbClr val="2B65AE"/>
                </a:solidFill>
                <a:latin typeface="Montserrat Light" panose="00000400000000000000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INCLUYE:</a:t>
            </a:r>
            <a:endParaRPr lang="es-US" sz="1200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fontAlgn="t">
              <a:lnSpc>
                <a:spcPct val="107000"/>
              </a:lnSpc>
              <a:spcAft>
                <a:spcPts val="0"/>
              </a:spcAft>
            </a:pPr>
            <a:r>
              <a:rPr lang="es-CO" sz="1200" b="1" i="1" dirty="0">
                <a:solidFill>
                  <a:srgbClr val="2B65AE"/>
                </a:solidFill>
                <a:latin typeface="Montserrat Light" panose="00000400000000000000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 </a:t>
            </a:r>
            <a:endParaRPr lang="es-US" sz="1200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Blip>
                <a:blip r:embed="rId4"/>
              </a:buBlip>
            </a:pPr>
            <a:r>
              <a:rPr lang="es-CO" sz="1200" i="1" dirty="0">
                <a:latin typeface="Montserrat Light" panose="000004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Servicio de guía profesional de turismo</a:t>
            </a:r>
            <a:endParaRPr lang="es-US" sz="1200" i="1" dirty="0">
              <a:latin typeface="Montserrat Light" panose="00000400000000000000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Blip>
                <a:blip r:embed="rId4"/>
              </a:buBlip>
            </a:pPr>
            <a:r>
              <a:rPr lang="es-CO" sz="1200" i="1" dirty="0">
                <a:latin typeface="Montserrat Light" panose="000004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Póliza de Seguro </a:t>
            </a:r>
            <a:endParaRPr lang="es-US" sz="1200" i="1" dirty="0">
              <a:latin typeface="Montserrat Light" panose="00000400000000000000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Blip>
                <a:blip r:embed="rId4"/>
              </a:buBlip>
            </a:pPr>
            <a:r>
              <a:rPr lang="es-CO" sz="1200" i="1" dirty="0">
                <a:latin typeface="Montserrat Light" panose="000004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Transporte </a:t>
            </a:r>
            <a:endParaRPr lang="es-US" sz="1200" i="1" dirty="0">
              <a:latin typeface="Montserrat Light" panose="00000400000000000000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Blip>
                <a:blip r:embed="rId4"/>
              </a:buBlip>
            </a:pPr>
            <a:r>
              <a:rPr lang="es-CO" sz="1200" i="1" dirty="0">
                <a:latin typeface="Montserrat Light" panose="000004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Degustación de la comida Típica Wayuu  </a:t>
            </a:r>
            <a:endParaRPr lang="es-US" sz="1200" i="1" dirty="0">
              <a:latin typeface="Montserrat Light" panose="00000400000000000000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Blip>
                <a:blip r:embed="rId4"/>
              </a:buBlip>
            </a:pPr>
            <a:r>
              <a:rPr lang="es-CO" sz="1200" i="1" dirty="0">
                <a:latin typeface="Montserrat Light" panose="000004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Shot de Chirrinchi</a:t>
            </a:r>
            <a:endParaRPr lang="es-US" sz="1200" i="1" dirty="0">
              <a:latin typeface="Montserrat Light" panose="00000400000000000000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Blip>
                <a:blip r:embed="rId4"/>
              </a:buBlip>
            </a:pPr>
            <a:r>
              <a:rPr lang="es-CO" sz="1200" i="1" dirty="0">
                <a:latin typeface="Montserrat Light" panose="000004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Yonna (Danza Wayuu)</a:t>
            </a:r>
            <a:endParaRPr lang="es-US" sz="1200" i="1" dirty="0">
              <a:latin typeface="Montserrat Light" panose="00000400000000000000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" name="Rectángulo redondeado 12">
            <a:hlinkClick r:id="rId3"/>
          </p:cNvPr>
          <p:cNvSpPr/>
          <p:nvPr/>
        </p:nvSpPr>
        <p:spPr>
          <a:xfrm>
            <a:off x="1591986" y="5565761"/>
            <a:ext cx="1670545" cy="369605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050" i="1" dirty="0" smtClean="0">
                <a:latin typeface="Montserrat ExtraLight" panose="00000300000000000000" pitchFamily="2" charset="0"/>
              </a:rPr>
              <a:t>Consulta toda la información </a:t>
            </a:r>
            <a:endParaRPr lang="es-US" sz="1050" i="1" dirty="0">
              <a:latin typeface="Montserrat ExtraLight" panose="00000300000000000000" pitchFamily="2" charset="0"/>
            </a:endParaRPr>
          </a:p>
        </p:txBody>
      </p:sp>
      <p:sp>
        <p:nvSpPr>
          <p:cNvPr id="14" name="Rectángulo 13"/>
          <p:cNvSpPr/>
          <p:nvPr/>
        </p:nvSpPr>
        <p:spPr>
          <a:xfrm>
            <a:off x="4898572" y="527237"/>
            <a:ext cx="3793507" cy="1718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s-CO" sz="1400" b="1" i="1" dirty="0">
                <a:solidFill>
                  <a:srgbClr val="2B65AE"/>
                </a:solidFill>
                <a:latin typeface="Montserrat Light" panose="00000400000000000000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INFORMACIÓN DEL </a:t>
            </a:r>
            <a:r>
              <a:rPr lang="es-CO" sz="1400" b="1" i="1" dirty="0" smtClean="0">
                <a:solidFill>
                  <a:srgbClr val="2B65AE"/>
                </a:solidFill>
                <a:latin typeface="Montserrat Light" panose="00000400000000000000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TOUR</a:t>
            </a:r>
            <a:endParaRPr lang="es-CO" sz="1200" i="1" dirty="0" smtClean="0">
              <a:latin typeface="Montserrat Light" panose="00000400000000000000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s-CO" sz="1200" i="1" dirty="0" smtClean="0">
                <a:latin typeface="Montserrat Light" panose="000004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En </a:t>
            </a:r>
            <a:r>
              <a:rPr lang="es-CO" sz="1200" i="1" dirty="0">
                <a:latin typeface="Montserrat Light" panose="000004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esta visita a la comunidad indígena wayuu vivirás de primera mano lo que es ser Wayuu, conocerás nuestros mitos y leyendas, nuestra forma de pensar, nuestras artesanías, nuestro baile ritual (Yonna), las pinturas en el rostro y su significado, aprenderás y podrás beneficiarte de la medicina tradicional Wayuu.</a:t>
            </a:r>
            <a:endParaRPr lang="es-US" sz="1200" i="1" dirty="0">
              <a:latin typeface="Montserrat Light" panose="00000400000000000000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5" name="Imagen 14"/>
          <p:cNvPicPr>
            <a:picLocks noChangeAspect="1"/>
          </p:cNvPicPr>
          <p:nvPr/>
        </p:nvPicPr>
        <p:blipFill rotWithShape="1"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4" t="5218" r="1484" b="90333"/>
          <a:stretch/>
        </p:blipFill>
        <p:spPr>
          <a:xfrm>
            <a:off x="0" y="6728689"/>
            <a:ext cx="9144000" cy="221480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287" y="6319926"/>
            <a:ext cx="462784" cy="462784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655" y="6397430"/>
            <a:ext cx="360000" cy="36000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1322" y="6397430"/>
            <a:ext cx="360000" cy="36000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5170" y="6397430"/>
            <a:ext cx="360000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631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redondeado 1"/>
          <p:cNvSpPr/>
          <p:nvPr/>
        </p:nvSpPr>
        <p:spPr>
          <a:xfrm>
            <a:off x="0" y="6203373"/>
            <a:ext cx="9144000" cy="654627"/>
          </a:xfrm>
          <a:prstGeom prst="roundRect">
            <a:avLst>
              <a:gd name="adj" fmla="val 667"/>
            </a:avLst>
          </a:prstGeom>
          <a:solidFill>
            <a:srgbClr val="2463A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 dirty="0"/>
          </a:p>
        </p:txBody>
      </p:sp>
      <p:sp>
        <p:nvSpPr>
          <p:cNvPr id="4" name="CuadroTexto 3"/>
          <p:cNvSpPr txBox="1"/>
          <p:nvPr/>
        </p:nvSpPr>
        <p:spPr>
          <a:xfrm>
            <a:off x="655337" y="6385384"/>
            <a:ext cx="17456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600" b="1" dirty="0">
                <a:solidFill>
                  <a:schemeClr val="bg1"/>
                </a:solidFill>
                <a:latin typeface="Montserrat Thin" panose="00000300000000000000" pitchFamily="2" charset="0"/>
              </a:rPr>
              <a:t>+57 3205011419</a:t>
            </a:r>
            <a:endParaRPr lang="es-US" sz="1600" b="1" dirty="0">
              <a:solidFill>
                <a:schemeClr val="bg1"/>
              </a:solidFill>
              <a:latin typeface="Montserrat Thin" panose="00000300000000000000" pitchFamily="2" charset="0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3226377" y="6397430"/>
            <a:ext cx="23795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 smtClean="0">
                <a:solidFill>
                  <a:schemeClr val="bg1"/>
                </a:solidFill>
                <a:latin typeface="Montserrat Thin" panose="00000300000000000000" pitchFamily="2" charset="0"/>
              </a:rPr>
              <a:t>www.almaguajira.com</a:t>
            </a:r>
            <a:endParaRPr lang="es-US" sz="1400" dirty="0">
              <a:solidFill>
                <a:schemeClr val="bg1"/>
              </a:solidFill>
              <a:latin typeface="Montserrat Thin" panose="00000300000000000000" pitchFamily="2" charset="0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7081322" y="6397430"/>
            <a:ext cx="17759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 smtClean="0">
                <a:solidFill>
                  <a:schemeClr val="bg1"/>
                </a:solidFill>
                <a:latin typeface="Montserrat Thin" panose="00000300000000000000" pitchFamily="2" charset="0"/>
              </a:rPr>
              <a:t>AlmaGuajiraViajes</a:t>
            </a:r>
            <a:endParaRPr lang="es-US" sz="1400" dirty="0">
              <a:solidFill>
                <a:schemeClr val="bg1"/>
              </a:solidFill>
              <a:latin typeface="Montserrat Thin" panose="00000300000000000000" pitchFamily="2" charset="0"/>
            </a:endParaRP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0" y="511921"/>
            <a:ext cx="4086000" cy="4086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CuadroTexto 10">
            <a:hlinkClick r:id="rId3"/>
          </p:cNvPr>
          <p:cNvSpPr txBox="1"/>
          <p:nvPr/>
        </p:nvSpPr>
        <p:spPr>
          <a:xfrm>
            <a:off x="805543" y="4953000"/>
            <a:ext cx="33092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b="1" i="1" dirty="0">
                <a:solidFill>
                  <a:srgbClr val="2463AA"/>
                </a:solidFill>
                <a:latin typeface="Montserrat Thin" panose="00000300000000000000" pitchFamily="2" charset="0"/>
              </a:rPr>
              <a:t>Avistamiento de Flamencos Rosados </a:t>
            </a:r>
            <a:endParaRPr lang="es-US" b="1" i="1" dirty="0">
              <a:solidFill>
                <a:srgbClr val="2463AA"/>
              </a:solidFill>
              <a:latin typeface="Montserrat Thin" panose="00000300000000000000" pitchFamily="2" charset="0"/>
            </a:endParaRPr>
          </a:p>
        </p:txBody>
      </p:sp>
      <p:sp>
        <p:nvSpPr>
          <p:cNvPr id="12" name="Rectángulo 11"/>
          <p:cNvSpPr/>
          <p:nvPr/>
        </p:nvSpPr>
        <p:spPr>
          <a:xfrm>
            <a:off x="4865693" y="511921"/>
            <a:ext cx="4071258" cy="51732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t">
              <a:lnSpc>
                <a:spcPct val="107000"/>
              </a:lnSpc>
              <a:spcAft>
                <a:spcPts val="0"/>
              </a:spcAft>
            </a:pPr>
            <a:r>
              <a:rPr lang="es-CO" sz="1200" b="1" i="1" dirty="0" smtClean="0">
                <a:solidFill>
                  <a:srgbClr val="2B65AE"/>
                </a:solidFill>
                <a:latin typeface="Montserrat Light" panose="00000400000000000000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INFORMACIÓN DEL TOUR  </a:t>
            </a:r>
          </a:p>
          <a:p>
            <a:pPr fontAlgn="t">
              <a:lnSpc>
                <a:spcPct val="107000"/>
              </a:lnSpc>
              <a:spcAft>
                <a:spcPts val="0"/>
              </a:spcAft>
            </a:pPr>
            <a:endParaRPr lang="es-US" sz="1200" i="1" dirty="0" smtClean="0">
              <a:latin typeface="Montserrat Light" panose="00000400000000000000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fontAlgn="t">
              <a:lnSpc>
                <a:spcPct val="107000"/>
              </a:lnSpc>
              <a:spcAft>
                <a:spcPts val="0"/>
              </a:spcAft>
            </a:pPr>
            <a:r>
              <a:rPr lang="es-CO" sz="1200" b="1" i="1" dirty="0" smtClean="0">
                <a:solidFill>
                  <a:srgbClr val="2B65AE"/>
                </a:solidFill>
                <a:latin typeface="Montserrat Light" panose="00000400000000000000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HORARIO</a:t>
            </a:r>
            <a:r>
              <a:rPr lang="es-CO" sz="1200" b="1" i="1" dirty="0">
                <a:solidFill>
                  <a:srgbClr val="2B65AE"/>
                </a:solidFill>
                <a:latin typeface="Montserrat Light" panose="00000400000000000000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:</a:t>
            </a:r>
            <a:endParaRPr lang="es-US" sz="1200" i="1" dirty="0">
              <a:latin typeface="Montserrat Light" panose="00000400000000000000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CO" sz="1200" i="1" dirty="0" smtClean="0">
                <a:latin typeface="Montserrat Light" panose="000004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Mañana 6:00 </a:t>
            </a:r>
            <a:r>
              <a:rPr lang="es-CO" sz="1200" i="1" dirty="0">
                <a:latin typeface="Montserrat Light" panose="000004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AM </a:t>
            </a:r>
            <a:endParaRPr lang="es-CO" sz="1200" i="1" dirty="0" smtClean="0">
              <a:latin typeface="Montserrat Light" panose="00000400000000000000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CO" sz="1200" i="1" dirty="0" smtClean="0">
                <a:latin typeface="Montserrat Light" panose="000004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Tarde 2:00 PM</a:t>
            </a:r>
          </a:p>
          <a:p>
            <a:pPr fontAlgn="t">
              <a:lnSpc>
                <a:spcPct val="107000"/>
              </a:lnSpc>
            </a:pPr>
            <a:r>
              <a:rPr lang="es-CO" sz="1200" i="1" dirty="0" smtClean="0">
                <a:latin typeface="Montserrat Light" panose="000004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Recogida </a:t>
            </a:r>
            <a:r>
              <a:rPr lang="es-CO" sz="1200" i="1" dirty="0">
                <a:latin typeface="Montserrat Light" panose="000004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en alojamiento</a:t>
            </a:r>
            <a:endParaRPr lang="es-US" sz="1200" i="1" dirty="0">
              <a:latin typeface="Montserrat Light" panose="00000400000000000000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fontAlgn="t">
              <a:lnSpc>
                <a:spcPct val="107000"/>
              </a:lnSpc>
              <a:spcAft>
                <a:spcPts val="0"/>
              </a:spcAft>
            </a:pPr>
            <a:endParaRPr lang="es-US" sz="1200" i="1" dirty="0">
              <a:latin typeface="Montserrat Light" panose="00000400000000000000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fontAlgn="t">
              <a:lnSpc>
                <a:spcPct val="107000"/>
              </a:lnSpc>
              <a:spcAft>
                <a:spcPts val="0"/>
              </a:spcAft>
            </a:pPr>
            <a:r>
              <a:rPr lang="es-CO" sz="1200" b="1" i="1" dirty="0">
                <a:solidFill>
                  <a:srgbClr val="2B65AE"/>
                </a:solidFill>
                <a:latin typeface="Montserrat Light" panose="00000400000000000000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INCLUYE:</a:t>
            </a:r>
            <a:endParaRPr lang="es-US" sz="1200" i="1" dirty="0">
              <a:latin typeface="Montserrat Light" panose="00000400000000000000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Blip>
                <a:blip r:embed="rId4"/>
              </a:buBlip>
            </a:pPr>
            <a:r>
              <a:rPr lang="es-CO" sz="1200" i="1" dirty="0">
                <a:latin typeface="Montserrat Light" panose="000004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Servicio de guía profesional de turismo</a:t>
            </a:r>
            <a:endParaRPr lang="es-US" sz="1200" i="1" dirty="0">
              <a:latin typeface="Montserrat Light" panose="00000400000000000000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Blip>
                <a:blip r:embed="rId4"/>
              </a:buBlip>
            </a:pPr>
            <a:r>
              <a:rPr lang="es-CO" sz="1200" i="1" dirty="0">
                <a:latin typeface="Montserrat Light" panose="000004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Póliza de Seguro </a:t>
            </a:r>
            <a:endParaRPr lang="es-US" sz="1200" i="1" dirty="0">
              <a:latin typeface="Montserrat Light" panose="00000400000000000000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Blip>
                <a:blip r:embed="rId4"/>
              </a:buBlip>
            </a:pPr>
            <a:r>
              <a:rPr lang="es-CO" sz="1200" i="1" dirty="0">
                <a:latin typeface="Montserrat Light" panose="000004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Transporte ida y vuelta</a:t>
            </a:r>
            <a:endParaRPr lang="es-US" sz="1200" i="1" dirty="0">
              <a:latin typeface="Montserrat Light" panose="00000400000000000000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Blip>
                <a:blip r:embed="rId4"/>
              </a:buBlip>
            </a:pPr>
            <a:r>
              <a:rPr lang="es-CO" sz="1200" i="1" dirty="0">
                <a:latin typeface="Montserrat Light" panose="000004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Paseo en Canoa </a:t>
            </a:r>
            <a:endParaRPr lang="es-US" sz="1200" i="1" dirty="0">
              <a:latin typeface="Montserrat Light" panose="00000400000000000000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Blip>
                <a:blip r:embed="rId4"/>
              </a:buBlip>
            </a:pPr>
            <a:r>
              <a:rPr lang="es-CO" sz="1200" i="1" dirty="0">
                <a:latin typeface="Montserrat Light" panose="000004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Almuerzo + Bebida </a:t>
            </a: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Blip>
                <a:blip r:embed="rId4"/>
              </a:buBlip>
            </a:pPr>
            <a:r>
              <a:rPr lang="es-CO" sz="1200" i="1" dirty="0">
                <a:latin typeface="Montserrat Light" panose="000004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Binoculares </a:t>
            </a:r>
            <a:endParaRPr lang="es-US" sz="1200" i="1" dirty="0">
              <a:latin typeface="Montserrat Light" panose="00000400000000000000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>
              <a:lnSpc>
                <a:spcPct val="107000"/>
              </a:lnSpc>
              <a:spcAft>
                <a:spcPts val="800"/>
              </a:spcAft>
            </a:pPr>
            <a:r>
              <a:rPr lang="es-CO" sz="1200" i="1" dirty="0">
                <a:latin typeface="Montserrat Light" panose="000004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s-US" sz="1200" i="1" dirty="0">
              <a:latin typeface="Montserrat Light" panose="00000400000000000000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fontAlgn="t">
              <a:lnSpc>
                <a:spcPct val="107000"/>
              </a:lnSpc>
              <a:spcAft>
                <a:spcPts val="0"/>
              </a:spcAft>
            </a:pPr>
            <a:r>
              <a:rPr lang="es-CO" sz="1200" b="1" i="1" dirty="0">
                <a:solidFill>
                  <a:srgbClr val="2B65AE"/>
                </a:solidFill>
                <a:latin typeface="Montserrat Light" panose="00000400000000000000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¿QUÉ CONOCERÁS?</a:t>
            </a:r>
            <a:endParaRPr lang="es-US" sz="1200" i="1" dirty="0">
              <a:latin typeface="Montserrat Light" panose="00000400000000000000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Blip>
                <a:blip r:embed="rId4"/>
              </a:buBlip>
            </a:pPr>
            <a:r>
              <a:rPr lang="es-CO" sz="1200" i="1" dirty="0">
                <a:latin typeface="Montserrat Light" panose="000004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Tour panorámico por Camarones </a:t>
            </a:r>
            <a:endParaRPr lang="es-US" sz="1200" i="1" dirty="0">
              <a:latin typeface="Montserrat Light" panose="00000400000000000000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Blip>
                <a:blip r:embed="rId4"/>
              </a:buBlip>
            </a:pPr>
            <a:r>
              <a:rPr lang="es-CO" sz="1200" i="1" dirty="0">
                <a:latin typeface="Montserrat Light" panose="000004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Santuario de Fauna y Flora Los Flamencos</a:t>
            </a:r>
            <a:endParaRPr lang="es-US" sz="1200" i="1" dirty="0">
              <a:latin typeface="Montserrat Light" panose="00000400000000000000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Blip>
                <a:blip r:embed="rId4"/>
              </a:buBlip>
            </a:pPr>
            <a:r>
              <a:rPr lang="es-CO" sz="1200" i="1" dirty="0">
                <a:latin typeface="Montserrat Light" panose="000004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Playa Boca  de  Camarones </a:t>
            </a:r>
            <a:endParaRPr lang="es-US" sz="1200" i="1" dirty="0">
              <a:latin typeface="Montserrat Light" panose="00000400000000000000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" name="Rectángulo redondeado 12">
            <a:hlinkClick r:id="rId3"/>
          </p:cNvPr>
          <p:cNvSpPr/>
          <p:nvPr/>
        </p:nvSpPr>
        <p:spPr>
          <a:xfrm>
            <a:off x="1591986" y="5565761"/>
            <a:ext cx="1670545" cy="369605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050" i="1" dirty="0" smtClean="0">
                <a:latin typeface="Montserrat ExtraLight" panose="00000300000000000000" pitchFamily="2" charset="0"/>
              </a:rPr>
              <a:t>Consulta toda la información </a:t>
            </a:r>
            <a:endParaRPr lang="es-US" sz="1050" i="1" dirty="0">
              <a:latin typeface="Montserrat ExtraLight" panose="00000300000000000000" pitchFamily="2" charset="0"/>
            </a:endParaRPr>
          </a:p>
        </p:txBody>
      </p:sp>
      <p:pic>
        <p:nvPicPr>
          <p:cNvPr id="14" name="Imagen 13"/>
          <p:cNvPicPr>
            <a:picLocks noChangeAspect="1"/>
          </p:cNvPicPr>
          <p:nvPr/>
        </p:nvPicPr>
        <p:blipFill rotWithShape="1"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4" t="5218" r="1484" b="90333"/>
          <a:stretch/>
        </p:blipFill>
        <p:spPr>
          <a:xfrm>
            <a:off x="0" y="6728689"/>
            <a:ext cx="9144000" cy="221480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287" y="6319926"/>
            <a:ext cx="462784" cy="462784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655" y="6397430"/>
            <a:ext cx="360000" cy="36000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1322" y="6397430"/>
            <a:ext cx="360000" cy="36000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5170" y="6397430"/>
            <a:ext cx="360000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263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redondeado 1"/>
          <p:cNvSpPr/>
          <p:nvPr/>
        </p:nvSpPr>
        <p:spPr>
          <a:xfrm>
            <a:off x="0" y="6203373"/>
            <a:ext cx="9144000" cy="654627"/>
          </a:xfrm>
          <a:prstGeom prst="roundRect">
            <a:avLst>
              <a:gd name="adj" fmla="val 667"/>
            </a:avLst>
          </a:prstGeom>
          <a:solidFill>
            <a:srgbClr val="2463A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 dirty="0"/>
          </a:p>
        </p:txBody>
      </p:sp>
      <p:sp>
        <p:nvSpPr>
          <p:cNvPr id="4" name="CuadroTexto 3"/>
          <p:cNvSpPr txBox="1"/>
          <p:nvPr/>
        </p:nvSpPr>
        <p:spPr>
          <a:xfrm>
            <a:off x="655337" y="6385384"/>
            <a:ext cx="17456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600" b="1" dirty="0">
                <a:solidFill>
                  <a:schemeClr val="bg1"/>
                </a:solidFill>
                <a:latin typeface="Montserrat Thin" panose="00000300000000000000" pitchFamily="2" charset="0"/>
              </a:rPr>
              <a:t>+57 3205011419</a:t>
            </a:r>
            <a:endParaRPr lang="es-US" sz="1600" b="1" dirty="0">
              <a:solidFill>
                <a:schemeClr val="bg1"/>
              </a:solidFill>
              <a:latin typeface="Montserrat Thin" panose="00000300000000000000" pitchFamily="2" charset="0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3226377" y="6397430"/>
            <a:ext cx="23795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 smtClean="0">
                <a:solidFill>
                  <a:schemeClr val="bg1"/>
                </a:solidFill>
                <a:latin typeface="Montserrat Thin" panose="00000300000000000000" pitchFamily="2" charset="0"/>
              </a:rPr>
              <a:t>www.almaguajira.com</a:t>
            </a:r>
            <a:endParaRPr lang="es-US" sz="1400" dirty="0">
              <a:solidFill>
                <a:schemeClr val="bg1"/>
              </a:solidFill>
              <a:latin typeface="Montserrat Thin" panose="00000300000000000000" pitchFamily="2" charset="0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7081322" y="6397430"/>
            <a:ext cx="17759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 smtClean="0">
                <a:solidFill>
                  <a:schemeClr val="bg1"/>
                </a:solidFill>
                <a:latin typeface="Montserrat Thin" panose="00000300000000000000" pitchFamily="2" charset="0"/>
              </a:rPr>
              <a:t>AlmaGuajiraViajes</a:t>
            </a:r>
            <a:endParaRPr lang="es-US" sz="1400" dirty="0">
              <a:solidFill>
                <a:schemeClr val="bg1"/>
              </a:solidFill>
              <a:latin typeface="Montserrat Thin" panose="00000300000000000000" pitchFamily="2" charset="0"/>
            </a:endParaRP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00" y="544286"/>
            <a:ext cx="4050000" cy="405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CuadroTexto 10">
            <a:hlinkClick r:id="rId3"/>
          </p:cNvPr>
          <p:cNvSpPr txBox="1"/>
          <p:nvPr/>
        </p:nvSpPr>
        <p:spPr>
          <a:xfrm>
            <a:off x="805543" y="4953000"/>
            <a:ext cx="3309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b="1" i="1" dirty="0">
                <a:solidFill>
                  <a:srgbClr val="2463AA"/>
                </a:solidFill>
                <a:latin typeface="Montserrat Thin" panose="00000300000000000000" pitchFamily="2" charset="0"/>
              </a:rPr>
              <a:t>Salinas de Manaure </a:t>
            </a:r>
            <a:endParaRPr lang="es-US" b="1" i="1" dirty="0">
              <a:solidFill>
                <a:srgbClr val="2463AA"/>
              </a:solidFill>
              <a:latin typeface="Montserrat Thin" panose="00000300000000000000" pitchFamily="2" charset="0"/>
            </a:endParaRPr>
          </a:p>
        </p:txBody>
      </p:sp>
      <p:sp>
        <p:nvSpPr>
          <p:cNvPr id="12" name="Rectángulo 11"/>
          <p:cNvSpPr/>
          <p:nvPr/>
        </p:nvSpPr>
        <p:spPr>
          <a:xfrm>
            <a:off x="5058020" y="579318"/>
            <a:ext cx="3686603" cy="39799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t">
              <a:lnSpc>
                <a:spcPct val="107000"/>
              </a:lnSpc>
              <a:spcAft>
                <a:spcPts val="0"/>
              </a:spcAft>
            </a:pPr>
            <a:r>
              <a:rPr lang="es-CO" sz="1200" b="1" i="1" dirty="0">
                <a:solidFill>
                  <a:srgbClr val="2B65AE"/>
                </a:solidFill>
                <a:latin typeface="Montserrat Light" panose="00000400000000000000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HORARIO:</a:t>
            </a:r>
            <a:endParaRPr lang="es-US" sz="1200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CO" sz="1200" i="1" dirty="0">
                <a:latin typeface="Montserrat Light" panose="000004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Salida </a:t>
            </a:r>
            <a:r>
              <a:rPr lang="es-CO" sz="1200" i="1" dirty="0" smtClean="0">
                <a:latin typeface="Montserrat Light" panose="000004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7:00 AM </a:t>
            </a:r>
            <a:r>
              <a:rPr lang="es-CO" sz="1200" i="1" dirty="0">
                <a:latin typeface="Montserrat Light" panose="000004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Desde el alojamiento </a:t>
            </a:r>
            <a:endParaRPr lang="es-US" sz="1200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CO" sz="1200" i="1" dirty="0">
                <a:latin typeface="Montserrat Light" panose="000004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Regreso 12:30  PM En el alojamiento</a:t>
            </a:r>
            <a:endParaRPr lang="es-US" sz="1200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fontAlgn="t">
              <a:lnSpc>
                <a:spcPct val="107000"/>
              </a:lnSpc>
              <a:spcAft>
                <a:spcPts val="0"/>
              </a:spcAft>
            </a:pPr>
            <a:r>
              <a:rPr lang="es-CO" sz="1200" b="1" i="1" dirty="0">
                <a:solidFill>
                  <a:srgbClr val="2B65AE"/>
                </a:solidFill>
                <a:latin typeface="Montserrat Light" panose="00000400000000000000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 </a:t>
            </a:r>
            <a:endParaRPr lang="es-US" sz="1200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fontAlgn="t">
              <a:lnSpc>
                <a:spcPct val="107000"/>
              </a:lnSpc>
              <a:spcAft>
                <a:spcPts val="0"/>
              </a:spcAft>
            </a:pPr>
            <a:r>
              <a:rPr lang="es-CO" sz="1200" b="1" i="1" dirty="0" smtClean="0">
                <a:solidFill>
                  <a:srgbClr val="2B65AE"/>
                </a:solidFill>
                <a:latin typeface="Montserrat Light" panose="00000400000000000000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INCLUYE:</a:t>
            </a:r>
            <a:endParaRPr lang="es-US" sz="1200" i="1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fontAlgn="t">
              <a:lnSpc>
                <a:spcPct val="107000"/>
              </a:lnSpc>
              <a:spcAft>
                <a:spcPts val="0"/>
              </a:spcAft>
            </a:pPr>
            <a:r>
              <a:rPr lang="es-CO" sz="1200" b="1" i="1" dirty="0">
                <a:solidFill>
                  <a:srgbClr val="2B65AE"/>
                </a:solidFill>
                <a:latin typeface="Montserrat Light" panose="00000400000000000000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 </a:t>
            </a:r>
            <a:endParaRPr lang="es-US" sz="1200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Blip>
                <a:blip r:embed="rId4"/>
              </a:buBlip>
            </a:pPr>
            <a:r>
              <a:rPr lang="es-CO" sz="1200" i="1" dirty="0">
                <a:latin typeface="Montserrat Light" panose="000004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Servicio de guía profesional de turismo</a:t>
            </a:r>
            <a:endParaRPr lang="es-US" sz="1200" i="1" dirty="0">
              <a:latin typeface="Montserrat Light" panose="00000400000000000000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Blip>
                <a:blip r:embed="rId4"/>
              </a:buBlip>
            </a:pPr>
            <a:r>
              <a:rPr lang="es-CO" sz="1200" i="1" dirty="0">
                <a:latin typeface="Montserrat Light" panose="000004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Póliza de Seguro </a:t>
            </a:r>
            <a:endParaRPr lang="es-US" sz="1200" i="1" dirty="0">
              <a:latin typeface="Montserrat Light" panose="00000400000000000000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Blip>
                <a:blip r:embed="rId4"/>
              </a:buBlip>
            </a:pPr>
            <a:r>
              <a:rPr lang="es-CO" sz="1200" i="1" dirty="0">
                <a:latin typeface="Montserrat Light" panose="000004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Transporte </a:t>
            </a:r>
            <a:endParaRPr lang="es-US" sz="1200" i="1" dirty="0">
              <a:latin typeface="Montserrat Light" panose="00000400000000000000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Blip>
                <a:blip r:embed="rId4"/>
              </a:buBlip>
            </a:pPr>
            <a:r>
              <a:rPr lang="es-CO" sz="1200" i="1" dirty="0">
                <a:latin typeface="Montserrat Light" panose="000004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Actividad Ruta de la Sal </a:t>
            </a:r>
            <a:endParaRPr lang="es-US" sz="1200" i="1" dirty="0">
              <a:latin typeface="Montserrat Light" panose="00000400000000000000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>
              <a:lnSpc>
                <a:spcPct val="107000"/>
              </a:lnSpc>
              <a:spcAft>
                <a:spcPts val="800"/>
              </a:spcAft>
            </a:pPr>
            <a:r>
              <a:rPr lang="es-CO" sz="1200" i="1" dirty="0">
                <a:latin typeface="Montserrat Light" panose="000004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s-US" sz="1200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fontAlgn="t">
              <a:lnSpc>
                <a:spcPct val="107000"/>
              </a:lnSpc>
              <a:spcAft>
                <a:spcPts val="0"/>
              </a:spcAft>
            </a:pPr>
            <a:r>
              <a:rPr lang="es-CO" sz="1200" b="1" i="1" dirty="0">
                <a:solidFill>
                  <a:srgbClr val="2B65AE"/>
                </a:solidFill>
                <a:latin typeface="Montserrat Light" panose="00000400000000000000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¿QUÉ CONOCERÁS?</a:t>
            </a:r>
            <a:endParaRPr lang="es-US" sz="1200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Blip>
                <a:blip r:embed="rId4"/>
              </a:buBlip>
            </a:pPr>
            <a:r>
              <a:rPr lang="es-CO" sz="1200" i="1" dirty="0">
                <a:latin typeface="Montserrat Light" panose="000004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Salinas de Manaure </a:t>
            </a:r>
            <a:endParaRPr lang="es-US" sz="1200" i="1" dirty="0">
              <a:latin typeface="Montserrat Light" panose="00000400000000000000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Blip>
                <a:blip r:embed="rId4"/>
              </a:buBlip>
            </a:pPr>
            <a:r>
              <a:rPr lang="es-CO" sz="1200" i="1" dirty="0">
                <a:latin typeface="Montserrat Light" panose="000004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Playas de Manaure </a:t>
            </a:r>
            <a:endParaRPr lang="es-US" sz="1200" i="1" dirty="0">
              <a:latin typeface="Montserrat Light" panose="00000400000000000000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Blip>
                <a:blip r:embed="rId4"/>
              </a:buBlip>
            </a:pPr>
            <a:r>
              <a:rPr lang="es-CO" sz="1200" i="1" dirty="0">
                <a:latin typeface="Montserrat Light" panose="000004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Plaza  Principal de Manaure </a:t>
            </a:r>
            <a:endParaRPr lang="es-US" sz="1200" i="1" dirty="0">
              <a:latin typeface="Montserrat Light" panose="00000400000000000000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" name="Rectángulo redondeado 12">
            <a:hlinkClick r:id="rId5"/>
          </p:cNvPr>
          <p:cNvSpPr/>
          <p:nvPr/>
        </p:nvSpPr>
        <p:spPr>
          <a:xfrm>
            <a:off x="1591986" y="5565761"/>
            <a:ext cx="1670545" cy="369605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050" i="1" dirty="0" smtClean="0">
                <a:latin typeface="Montserrat ExtraLight" panose="00000300000000000000" pitchFamily="2" charset="0"/>
              </a:rPr>
              <a:t>Consulta toda la información </a:t>
            </a:r>
            <a:endParaRPr lang="es-US" sz="1050" i="1" dirty="0">
              <a:latin typeface="Montserrat ExtraLight" panose="00000300000000000000" pitchFamily="2" charset="0"/>
            </a:endParaRPr>
          </a:p>
        </p:txBody>
      </p:sp>
      <p:pic>
        <p:nvPicPr>
          <p:cNvPr id="14" name="Imagen 13"/>
          <p:cNvPicPr>
            <a:picLocks noChangeAspect="1"/>
          </p:cNvPicPr>
          <p:nvPr/>
        </p:nvPicPr>
        <p:blipFill rotWithShape="1"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4" t="5218" r="1484" b="90333"/>
          <a:stretch/>
        </p:blipFill>
        <p:spPr>
          <a:xfrm>
            <a:off x="0" y="6728689"/>
            <a:ext cx="9144000" cy="221480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287" y="6319926"/>
            <a:ext cx="462784" cy="462784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655" y="6397430"/>
            <a:ext cx="360000" cy="36000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1322" y="6397430"/>
            <a:ext cx="360000" cy="36000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5170" y="6397430"/>
            <a:ext cx="360000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005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redondeado 1"/>
          <p:cNvSpPr/>
          <p:nvPr/>
        </p:nvSpPr>
        <p:spPr>
          <a:xfrm>
            <a:off x="0" y="6203373"/>
            <a:ext cx="9144000" cy="654627"/>
          </a:xfrm>
          <a:prstGeom prst="roundRect">
            <a:avLst>
              <a:gd name="adj" fmla="val 667"/>
            </a:avLst>
          </a:prstGeom>
          <a:solidFill>
            <a:srgbClr val="2463A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 dirty="0"/>
          </a:p>
        </p:txBody>
      </p:sp>
      <p:sp>
        <p:nvSpPr>
          <p:cNvPr id="4" name="CuadroTexto 3"/>
          <p:cNvSpPr txBox="1"/>
          <p:nvPr/>
        </p:nvSpPr>
        <p:spPr>
          <a:xfrm>
            <a:off x="655337" y="6385384"/>
            <a:ext cx="17456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600" b="1" dirty="0">
                <a:solidFill>
                  <a:schemeClr val="bg1"/>
                </a:solidFill>
                <a:latin typeface="Montserrat Thin" panose="00000300000000000000" pitchFamily="2" charset="0"/>
              </a:rPr>
              <a:t>+57 3205011419</a:t>
            </a:r>
            <a:endParaRPr lang="es-US" sz="1600" b="1" dirty="0">
              <a:solidFill>
                <a:schemeClr val="bg1"/>
              </a:solidFill>
              <a:latin typeface="Montserrat Thin" panose="00000300000000000000" pitchFamily="2" charset="0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3226377" y="6397430"/>
            <a:ext cx="23795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 smtClean="0">
                <a:solidFill>
                  <a:schemeClr val="bg1"/>
                </a:solidFill>
                <a:latin typeface="Montserrat Thin" panose="00000300000000000000" pitchFamily="2" charset="0"/>
              </a:rPr>
              <a:t>www.almaguajira.com</a:t>
            </a:r>
            <a:endParaRPr lang="es-US" sz="1400" dirty="0">
              <a:solidFill>
                <a:schemeClr val="bg1"/>
              </a:solidFill>
              <a:latin typeface="Montserrat Thin" panose="00000300000000000000" pitchFamily="2" charset="0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7081322" y="6397430"/>
            <a:ext cx="17759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 smtClean="0">
                <a:solidFill>
                  <a:schemeClr val="bg1"/>
                </a:solidFill>
                <a:latin typeface="Montserrat Thin" panose="00000300000000000000" pitchFamily="2" charset="0"/>
              </a:rPr>
              <a:t>AlmaGuajiraViajes</a:t>
            </a:r>
            <a:endParaRPr lang="es-US" sz="1400" dirty="0">
              <a:solidFill>
                <a:schemeClr val="bg1"/>
              </a:solidFill>
              <a:latin typeface="Montserrat Thin" panose="00000300000000000000" pitchFamily="2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0" y="548124"/>
            <a:ext cx="4086000" cy="4086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CuadroTexto 9">
            <a:hlinkClick r:id="rId3"/>
          </p:cNvPr>
          <p:cNvSpPr txBox="1"/>
          <p:nvPr/>
        </p:nvSpPr>
        <p:spPr>
          <a:xfrm>
            <a:off x="805543" y="4953000"/>
            <a:ext cx="3309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b="1" i="1" dirty="0">
                <a:solidFill>
                  <a:srgbClr val="2463AA"/>
                </a:solidFill>
                <a:latin typeface="Montserrat Thin" panose="00000300000000000000" pitchFamily="2" charset="0"/>
              </a:rPr>
              <a:t>Salidas Grupales a Minca</a:t>
            </a:r>
            <a:endParaRPr lang="es-US" b="1" i="1" dirty="0">
              <a:solidFill>
                <a:srgbClr val="2463AA"/>
              </a:solidFill>
              <a:latin typeface="Montserrat Thin" panose="00000300000000000000" pitchFamily="2" charset="0"/>
            </a:endParaRPr>
          </a:p>
        </p:txBody>
      </p:sp>
      <p:sp>
        <p:nvSpPr>
          <p:cNvPr id="14" name="Rectángulo redondeado 13">
            <a:hlinkClick r:id="rId3"/>
          </p:cNvPr>
          <p:cNvSpPr/>
          <p:nvPr/>
        </p:nvSpPr>
        <p:spPr>
          <a:xfrm>
            <a:off x="1565737" y="5393247"/>
            <a:ext cx="1670545" cy="369605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050" i="1" dirty="0" smtClean="0">
                <a:latin typeface="Montserrat ExtraLight" panose="00000300000000000000" pitchFamily="2" charset="0"/>
              </a:rPr>
              <a:t>Consulta toda la información </a:t>
            </a:r>
            <a:endParaRPr lang="es-US" sz="1050" i="1" dirty="0">
              <a:latin typeface="Montserrat ExtraLight" panose="00000300000000000000" pitchFamily="2" charset="0"/>
            </a:endParaRPr>
          </a:p>
        </p:txBody>
      </p:sp>
      <p:pic>
        <p:nvPicPr>
          <p:cNvPr id="15" name="Imagen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126" y="318043"/>
            <a:ext cx="945889" cy="945889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 rotWithShape="1"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4" t="5218" r="1484" b="90333"/>
          <a:stretch/>
        </p:blipFill>
        <p:spPr>
          <a:xfrm>
            <a:off x="0" y="6728689"/>
            <a:ext cx="9144000" cy="221480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287" y="6319926"/>
            <a:ext cx="462784" cy="462784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655" y="6397430"/>
            <a:ext cx="360000" cy="36000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1322" y="6397430"/>
            <a:ext cx="360000" cy="36000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5170" y="6397430"/>
            <a:ext cx="360000" cy="360000"/>
          </a:xfrm>
          <a:prstGeom prst="rect">
            <a:avLst/>
          </a:prstGeom>
        </p:spPr>
      </p:pic>
      <p:sp>
        <p:nvSpPr>
          <p:cNvPr id="13" name="CuadroTexto 12"/>
          <p:cNvSpPr txBox="1"/>
          <p:nvPr/>
        </p:nvSpPr>
        <p:spPr>
          <a:xfrm>
            <a:off x="4835874" y="548124"/>
            <a:ext cx="3927126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200" b="1" i="1" dirty="0">
                <a:solidFill>
                  <a:srgbClr val="2B65AE"/>
                </a:solidFill>
                <a:latin typeface="Montserrat Light" panose="00000400000000000000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INFORMACIÓN DEL </a:t>
            </a:r>
            <a:r>
              <a:rPr lang="es-CO" sz="1200" b="1" i="1" dirty="0" smtClean="0">
                <a:solidFill>
                  <a:srgbClr val="2B65AE"/>
                </a:solidFill>
                <a:latin typeface="Montserrat Light" panose="00000400000000000000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TOUR</a:t>
            </a:r>
            <a:endParaRPr lang="es-CO" sz="1200" i="1" dirty="0" smtClean="0">
              <a:latin typeface="Montserrat Light" panose="00000400000000000000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s-CO" sz="1200" i="1" dirty="0" smtClean="0">
                <a:latin typeface="Montserrat Light" panose="000004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Salidas grupales desde Riohacha, nos desplazaremos a La capital ecológica de la sierra nevada de Santa Marta, </a:t>
            </a:r>
            <a:r>
              <a:rPr lang="es-CO" sz="1200" b="1" i="1" dirty="0" smtClean="0">
                <a:latin typeface="Montserrat Light" panose="000004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Minca</a:t>
            </a:r>
            <a:r>
              <a:rPr lang="es-CO" sz="1200" i="1" dirty="0" smtClean="0">
                <a:latin typeface="Montserrat Light" panose="000004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 que es un pequeño y bonito pueblo ubicado en las estribaciones de la Sierra Nevada, a una altura aproximada de </a:t>
            </a:r>
            <a:r>
              <a:rPr lang="es-CO" sz="1200" b="1" i="1" dirty="0" smtClean="0">
                <a:latin typeface="Montserrat Light" panose="000004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650 msnm</a:t>
            </a:r>
            <a:r>
              <a:rPr lang="es-CO" sz="1200" i="1" dirty="0" smtClean="0">
                <a:latin typeface="Montserrat Light" panose="000004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 un sitio con mucha variedad de animales  y  vegetación, es un lugar ideal para tener de nuevo un encuentro con la naturaleza y consigo mismo, además lleno de Pozos y cascadas de aguas frías.</a:t>
            </a:r>
          </a:p>
          <a:p>
            <a:endParaRPr lang="es-CO" sz="1200" i="1" dirty="0">
              <a:latin typeface="Montserrat Light" panose="00000400000000000000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s-CO" sz="1200" i="1" dirty="0" smtClean="0">
                <a:latin typeface="Montserrat Light" panose="000004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Minca es considerada una de las primeras haciendas cafeteras de Colombia, pero también  el sitio donde habitó la </a:t>
            </a:r>
            <a:r>
              <a:rPr lang="es-CO" sz="1200" i="1" dirty="0">
                <a:latin typeface="Montserrat Light" panose="000004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etnia </a:t>
            </a:r>
            <a:r>
              <a:rPr lang="es-CO" sz="1200" i="1" dirty="0" smtClean="0">
                <a:latin typeface="Montserrat Light" panose="000004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Tayrona de quienes descendieron los wiwas, Koguis, Arhuacros y Kankuamos</a:t>
            </a:r>
          </a:p>
          <a:p>
            <a:endParaRPr lang="es-CO" sz="1200" i="1" dirty="0" smtClean="0">
              <a:latin typeface="Montserrat Light" panose="00000400000000000000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s-CO" sz="1200" i="1" dirty="0" smtClean="0">
                <a:latin typeface="Montserrat Light" panose="000004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Probaras Café y/o chocolate orgánicos y conocerás las hamacas </a:t>
            </a:r>
            <a:r>
              <a:rPr lang="es-CO" sz="1200" b="1" i="1" dirty="0" smtClean="0">
                <a:latin typeface="Montserrat Light" panose="000004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mas grande del mundo .</a:t>
            </a:r>
          </a:p>
          <a:p>
            <a:endParaRPr lang="es-CO" sz="1200" b="1" i="1" dirty="0" smtClean="0">
              <a:latin typeface="Montserrat Light" panose="00000400000000000000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s-CO" sz="1200" i="1" dirty="0">
                <a:latin typeface="Montserrat Light" panose="000004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Ven con nosotros a esta aventura que será un recuerdo </a:t>
            </a:r>
            <a:r>
              <a:rPr lang="es-CO" sz="1200" b="1" i="1" dirty="0">
                <a:latin typeface="Montserrat Light" panose="000004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para toda la vida </a:t>
            </a:r>
            <a:r>
              <a:rPr lang="es-CO" sz="1200" b="1" i="1" dirty="0" smtClean="0">
                <a:latin typeface="Montserrat Light" panose="000004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endParaRPr lang="es-CO" sz="1200" b="1" i="1" dirty="0" smtClean="0">
              <a:latin typeface="Montserrat Light" panose="00000400000000000000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s-CO" sz="1200" b="1" i="1" dirty="0">
              <a:latin typeface="Montserrat Light" panose="00000400000000000000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s-CO" sz="1200" b="1" i="1" dirty="0">
              <a:latin typeface="Montserrat Light" panose="00000400000000000000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s-CO" sz="1200" i="1" dirty="0" smtClean="0">
                <a:latin typeface="Montserrat Light" panose="000004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Consulta el </a:t>
            </a:r>
            <a:r>
              <a:rPr lang="es-CO" sz="1200" i="1" dirty="0">
                <a:latin typeface="Montserrat Light" panose="000004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itinerario </a:t>
            </a:r>
            <a:r>
              <a:rPr lang="es-CO" sz="1200" i="1" dirty="0" smtClean="0">
                <a:latin typeface="Montserrat Light" panose="000004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y  próxima salida</a:t>
            </a:r>
          </a:p>
        </p:txBody>
      </p:sp>
    </p:spTree>
    <p:extLst>
      <p:ext uri="{BB962C8B-B14F-4D97-AF65-F5344CB8AC3E}">
        <p14:creationId xmlns:p14="http://schemas.microsoft.com/office/powerpoint/2010/main" val="3719015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redondeado 1"/>
          <p:cNvSpPr/>
          <p:nvPr/>
        </p:nvSpPr>
        <p:spPr>
          <a:xfrm>
            <a:off x="0" y="6203373"/>
            <a:ext cx="9144000" cy="654627"/>
          </a:xfrm>
          <a:prstGeom prst="roundRect">
            <a:avLst>
              <a:gd name="adj" fmla="val 667"/>
            </a:avLst>
          </a:prstGeom>
          <a:solidFill>
            <a:srgbClr val="2463A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 dirty="0"/>
          </a:p>
        </p:txBody>
      </p:sp>
      <p:sp>
        <p:nvSpPr>
          <p:cNvPr id="4" name="CuadroTexto 3"/>
          <p:cNvSpPr txBox="1"/>
          <p:nvPr/>
        </p:nvSpPr>
        <p:spPr>
          <a:xfrm>
            <a:off x="655337" y="6385384"/>
            <a:ext cx="17456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600" b="1" dirty="0">
                <a:solidFill>
                  <a:schemeClr val="bg1"/>
                </a:solidFill>
                <a:latin typeface="Montserrat Thin" panose="00000300000000000000" pitchFamily="2" charset="0"/>
              </a:rPr>
              <a:t>+57 3205011419</a:t>
            </a:r>
            <a:endParaRPr lang="es-US" sz="1600" b="1" dirty="0">
              <a:solidFill>
                <a:schemeClr val="bg1"/>
              </a:solidFill>
              <a:latin typeface="Montserrat Thin" panose="00000300000000000000" pitchFamily="2" charset="0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3226377" y="6397430"/>
            <a:ext cx="23795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 smtClean="0">
                <a:solidFill>
                  <a:schemeClr val="bg1"/>
                </a:solidFill>
                <a:latin typeface="Montserrat Thin" panose="00000300000000000000" pitchFamily="2" charset="0"/>
              </a:rPr>
              <a:t>www.almaguajira.com</a:t>
            </a:r>
            <a:endParaRPr lang="es-US" sz="1400" dirty="0">
              <a:solidFill>
                <a:schemeClr val="bg1"/>
              </a:solidFill>
              <a:latin typeface="Montserrat Thin" panose="00000300000000000000" pitchFamily="2" charset="0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7081322" y="6397430"/>
            <a:ext cx="17759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 smtClean="0">
                <a:solidFill>
                  <a:schemeClr val="bg1"/>
                </a:solidFill>
                <a:latin typeface="Montserrat Thin" panose="00000300000000000000" pitchFamily="2" charset="0"/>
              </a:rPr>
              <a:t>AlmaGuajiraViajes</a:t>
            </a:r>
            <a:endParaRPr lang="es-US" sz="1400" dirty="0">
              <a:solidFill>
                <a:schemeClr val="bg1"/>
              </a:solidFill>
              <a:latin typeface="Montserrat Thin" panose="00000300000000000000" pitchFamily="2" charset="0"/>
            </a:endParaRP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287" y="4531031"/>
            <a:ext cx="1313484" cy="10582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8075" y="4539765"/>
            <a:ext cx="2467851" cy="10466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Imagen 11"/>
          <p:cNvPicPr>
            <a:picLocks noChangeAspect="1"/>
          </p:cNvPicPr>
          <p:nvPr/>
        </p:nvPicPr>
        <p:blipFill rotWithShape="1">
          <a:blip r:embed="rId4"/>
          <a:srcRect l="4742" r="2125"/>
          <a:stretch/>
        </p:blipFill>
        <p:spPr>
          <a:xfrm>
            <a:off x="6035170" y="4565205"/>
            <a:ext cx="2860766" cy="10376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CuadroTexto 12"/>
          <p:cNvSpPr txBox="1"/>
          <p:nvPr/>
        </p:nvSpPr>
        <p:spPr>
          <a:xfrm>
            <a:off x="842567" y="412933"/>
            <a:ext cx="288545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3200" dirty="0" smtClean="0">
                <a:solidFill>
                  <a:srgbClr val="2463AA"/>
                </a:solidFill>
                <a:latin typeface="Montserrat Black" panose="00000A00000000000000" pitchFamily="2" charset="0"/>
              </a:rPr>
              <a:t>BUENAS PRACTICAS </a:t>
            </a:r>
            <a:endParaRPr lang="es-US" sz="3200" dirty="0">
              <a:solidFill>
                <a:srgbClr val="2463AA"/>
              </a:solidFill>
              <a:latin typeface="Montserrat Black" panose="00000A00000000000000" pitchFamily="2" charset="0"/>
            </a:endParaRPr>
          </a:p>
        </p:txBody>
      </p:sp>
      <p:sp>
        <p:nvSpPr>
          <p:cNvPr id="15" name="CuadroTexto 14"/>
          <p:cNvSpPr txBox="1"/>
          <p:nvPr/>
        </p:nvSpPr>
        <p:spPr>
          <a:xfrm>
            <a:off x="1249546" y="3323542"/>
            <a:ext cx="24784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i="1" dirty="0" smtClean="0">
                <a:latin typeface="Montserrat Thin" panose="00000300000000000000" pitchFamily="2" charset="0"/>
              </a:rPr>
              <a:t>Nos capacitamos constantemente </a:t>
            </a:r>
            <a:endParaRPr lang="es-US" sz="1400" i="1" dirty="0">
              <a:latin typeface="Montserrat Thin" panose="00000300000000000000" pitchFamily="2" charset="0"/>
            </a:endParaRPr>
          </a:p>
        </p:txBody>
      </p:sp>
      <p:pic>
        <p:nvPicPr>
          <p:cNvPr id="1026" name="Picture 2" descr="Proceso de pag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4894" y="2190377"/>
            <a:ext cx="3379145" cy="8724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Conector 16"/>
          <p:cNvSpPr/>
          <p:nvPr/>
        </p:nvSpPr>
        <p:spPr>
          <a:xfrm>
            <a:off x="841587" y="3409388"/>
            <a:ext cx="381001" cy="381001"/>
          </a:xfrm>
          <a:prstGeom prst="flowChartConnector">
            <a:avLst/>
          </a:prstGeom>
          <a:solidFill>
            <a:srgbClr val="2AA81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 smtClean="0">
                <a:latin typeface="Montserrat Black" panose="00000A00000000000000" pitchFamily="2" charset="0"/>
              </a:rPr>
              <a:t>2</a:t>
            </a:r>
            <a:endParaRPr lang="es-US" dirty="0">
              <a:latin typeface="Montserrat Black" panose="00000A00000000000000" pitchFamily="2" charset="0"/>
            </a:endParaRPr>
          </a:p>
        </p:txBody>
      </p:sp>
      <p:sp>
        <p:nvSpPr>
          <p:cNvPr id="19" name="CuadroTexto 18"/>
          <p:cNvSpPr txBox="1"/>
          <p:nvPr/>
        </p:nvSpPr>
        <p:spPr>
          <a:xfrm>
            <a:off x="5100262" y="1685374"/>
            <a:ext cx="32421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1400" i="1" dirty="0">
                <a:latin typeface="Montserrat Thin" panose="00000300000000000000" pitchFamily="2" charset="0"/>
              </a:rPr>
              <a:t>E</a:t>
            </a:r>
            <a:r>
              <a:rPr lang="es-CO" sz="1400" i="1" dirty="0" smtClean="0">
                <a:latin typeface="Montserrat Thin" panose="00000300000000000000" pitchFamily="2" charset="0"/>
              </a:rPr>
              <a:t>stás respaldado </a:t>
            </a:r>
            <a:r>
              <a:rPr lang="es-CO" sz="1400" i="1" dirty="0">
                <a:latin typeface="Montserrat Thin" panose="00000300000000000000" pitchFamily="2" charset="0"/>
              </a:rPr>
              <a:t>por la asistencia al viajero de </a:t>
            </a:r>
            <a:r>
              <a:rPr lang="es-CO" sz="1400" i="1" dirty="0" smtClean="0">
                <a:latin typeface="Montserrat Thin" panose="00000300000000000000" pitchFamily="2" charset="0"/>
              </a:rPr>
              <a:t>Colasistencia</a:t>
            </a:r>
            <a:endParaRPr lang="es-CO" sz="1400" i="1" dirty="0">
              <a:latin typeface="Montserrat Thin" panose="00000300000000000000" pitchFamily="2" charset="0"/>
            </a:endParaRPr>
          </a:p>
        </p:txBody>
      </p:sp>
      <p:pic>
        <p:nvPicPr>
          <p:cNvPr id="20" name="Imagen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25791" y="4507295"/>
            <a:ext cx="1123950" cy="1095375"/>
          </a:xfrm>
          <a:prstGeom prst="rect">
            <a:avLst/>
          </a:prstGeom>
        </p:spPr>
      </p:pic>
      <p:pic>
        <p:nvPicPr>
          <p:cNvPr id="21" name="Imagen 20"/>
          <p:cNvPicPr>
            <a:picLocks noChangeAspect="1"/>
          </p:cNvPicPr>
          <p:nvPr/>
        </p:nvPicPr>
        <p:blipFill rotWithShape="1"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4" t="5218" r="1484" b="90333"/>
          <a:stretch/>
        </p:blipFill>
        <p:spPr>
          <a:xfrm>
            <a:off x="0" y="6728689"/>
            <a:ext cx="9144000" cy="221480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287" y="6319926"/>
            <a:ext cx="462784" cy="462784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655" y="6397430"/>
            <a:ext cx="360000" cy="36000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1322" y="6397430"/>
            <a:ext cx="360000" cy="36000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5170" y="6397430"/>
            <a:ext cx="360000" cy="360000"/>
          </a:xfrm>
          <a:prstGeom prst="rect">
            <a:avLst/>
          </a:prstGeom>
        </p:spPr>
      </p:pic>
      <p:sp>
        <p:nvSpPr>
          <p:cNvPr id="22" name="Conector 21"/>
          <p:cNvSpPr/>
          <p:nvPr/>
        </p:nvSpPr>
        <p:spPr>
          <a:xfrm>
            <a:off x="4757701" y="1689602"/>
            <a:ext cx="381001" cy="381001"/>
          </a:xfrm>
          <a:prstGeom prst="flowChartConnector">
            <a:avLst/>
          </a:prstGeom>
          <a:solidFill>
            <a:srgbClr val="2AA81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 smtClean="0">
                <a:latin typeface="Montserrat Black" panose="00000A00000000000000" pitchFamily="2" charset="0"/>
              </a:rPr>
              <a:t>1</a:t>
            </a:r>
            <a:endParaRPr lang="es-US" dirty="0">
              <a:latin typeface="Montserrat Black" panose="00000A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6550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redondeado 1"/>
          <p:cNvSpPr/>
          <p:nvPr/>
        </p:nvSpPr>
        <p:spPr>
          <a:xfrm>
            <a:off x="0" y="6203373"/>
            <a:ext cx="9144000" cy="654627"/>
          </a:xfrm>
          <a:prstGeom prst="roundRect">
            <a:avLst>
              <a:gd name="adj" fmla="val 667"/>
            </a:avLst>
          </a:prstGeom>
          <a:solidFill>
            <a:srgbClr val="2463A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 dirty="0"/>
          </a:p>
        </p:txBody>
      </p:sp>
      <p:sp>
        <p:nvSpPr>
          <p:cNvPr id="4" name="CuadroTexto 3"/>
          <p:cNvSpPr txBox="1"/>
          <p:nvPr/>
        </p:nvSpPr>
        <p:spPr>
          <a:xfrm>
            <a:off x="655337" y="6385384"/>
            <a:ext cx="17456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600" b="1" dirty="0">
                <a:solidFill>
                  <a:schemeClr val="bg1"/>
                </a:solidFill>
                <a:latin typeface="Montserrat Thin" panose="00000300000000000000" pitchFamily="2" charset="0"/>
              </a:rPr>
              <a:t>+57 3205011419</a:t>
            </a:r>
            <a:endParaRPr lang="es-US" sz="1600" b="1" dirty="0">
              <a:solidFill>
                <a:schemeClr val="bg1"/>
              </a:solidFill>
              <a:latin typeface="Montserrat Thin" panose="00000300000000000000" pitchFamily="2" charset="0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3226377" y="6397430"/>
            <a:ext cx="23795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 smtClean="0">
                <a:solidFill>
                  <a:schemeClr val="bg1"/>
                </a:solidFill>
                <a:latin typeface="Montserrat Thin" panose="00000300000000000000" pitchFamily="2" charset="0"/>
              </a:rPr>
              <a:t>www.almaguajira.com</a:t>
            </a:r>
            <a:endParaRPr lang="es-US" sz="1400" dirty="0">
              <a:solidFill>
                <a:schemeClr val="bg1"/>
              </a:solidFill>
              <a:latin typeface="Montserrat Thin" panose="00000300000000000000" pitchFamily="2" charset="0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7081322" y="6397430"/>
            <a:ext cx="17759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 smtClean="0">
                <a:solidFill>
                  <a:schemeClr val="bg1"/>
                </a:solidFill>
                <a:latin typeface="Montserrat Thin" panose="00000300000000000000" pitchFamily="2" charset="0"/>
              </a:rPr>
              <a:t>AlmaGuajiraViajes</a:t>
            </a:r>
            <a:endParaRPr lang="es-US" sz="1400" dirty="0">
              <a:solidFill>
                <a:schemeClr val="bg1"/>
              </a:solidFill>
              <a:latin typeface="Montserrat Thin" panose="00000300000000000000" pitchFamily="2" charset="0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808860" y="426969"/>
            <a:ext cx="288545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200" dirty="0" smtClean="0">
                <a:solidFill>
                  <a:srgbClr val="2463AA"/>
                </a:solidFill>
                <a:latin typeface="Montserrat Black" panose="00000A00000000000000" pitchFamily="2" charset="0"/>
              </a:rPr>
              <a:t>NUESTRO EQUIPO </a:t>
            </a:r>
            <a:endParaRPr lang="es-US" sz="3200" dirty="0">
              <a:solidFill>
                <a:srgbClr val="2463AA"/>
              </a:solidFill>
              <a:latin typeface="Montserrat Black" panose="00000A00000000000000" pitchFamily="2" charset="0"/>
            </a:endParaRPr>
          </a:p>
        </p:txBody>
      </p:sp>
      <p:pic>
        <p:nvPicPr>
          <p:cNvPr id="11" name="Imagen 10">
            <a:hlinkClick r:id="rId2"/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8477" y="4919548"/>
            <a:ext cx="834454" cy="834454"/>
          </a:xfrm>
          <a:prstGeom prst="rect">
            <a:avLst/>
          </a:prstGeom>
        </p:spPr>
      </p:pic>
      <p:sp>
        <p:nvSpPr>
          <p:cNvPr id="19" name="CuadroTexto 18"/>
          <p:cNvSpPr txBox="1"/>
          <p:nvPr/>
        </p:nvSpPr>
        <p:spPr>
          <a:xfrm>
            <a:off x="-95101" y="5601784"/>
            <a:ext cx="27552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 smtClean="0">
                <a:solidFill>
                  <a:schemeClr val="bg2">
                    <a:lumMod val="50000"/>
                  </a:schemeClr>
                </a:solidFill>
                <a:latin typeface="Montserrat Light" panose="00000400000000000000" pitchFamily="2" charset="0"/>
              </a:rPr>
              <a:t>Request a bilingual tour guide</a:t>
            </a:r>
            <a:endParaRPr lang="en-US" sz="1200" i="1" dirty="0">
              <a:solidFill>
                <a:schemeClr val="bg2">
                  <a:lumMod val="50000"/>
                </a:schemeClr>
              </a:solidFill>
              <a:latin typeface="Montserrat Light" panose="00000400000000000000" pitchFamily="2" charset="0"/>
            </a:endParaRPr>
          </a:p>
        </p:txBody>
      </p:sp>
      <p:pic>
        <p:nvPicPr>
          <p:cNvPr id="20" name="Imagen 1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164" y="5091920"/>
            <a:ext cx="547393" cy="547393"/>
          </a:xfrm>
          <a:prstGeom prst="rect">
            <a:avLst/>
          </a:prstGeom>
        </p:spPr>
      </p:pic>
      <p:pic>
        <p:nvPicPr>
          <p:cNvPr id="21" name="Imagen 2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534" y="5091920"/>
            <a:ext cx="547200" cy="547200"/>
          </a:xfrm>
          <a:prstGeom prst="rect">
            <a:avLst/>
          </a:prstGeom>
        </p:spPr>
      </p:pic>
      <p:sp>
        <p:nvSpPr>
          <p:cNvPr id="22" name="CuadroTexto 21"/>
          <p:cNvSpPr txBox="1"/>
          <p:nvPr/>
        </p:nvSpPr>
        <p:spPr>
          <a:xfrm>
            <a:off x="7707282" y="5710504"/>
            <a:ext cx="11824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200" i="1" dirty="0" smtClean="0">
                <a:solidFill>
                  <a:schemeClr val="bg2">
                    <a:lumMod val="50000"/>
                  </a:schemeClr>
                </a:solidFill>
                <a:latin typeface="Montserrat Light" panose="00000400000000000000" pitchFamily="2" charset="0"/>
              </a:rPr>
              <a:t>Toca aquí </a:t>
            </a:r>
            <a:endParaRPr lang="es-US" sz="1200" i="1" dirty="0">
              <a:solidFill>
                <a:schemeClr val="bg2">
                  <a:lumMod val="50000"/>
                </a:schemeClr>
              </a:solidFill>
              <a:latin typeface="Montserrat Light" panose="00000400000000000000" pitchFamily="2" charset="0"/>
            </a:endParaRPr>
          </a:p>
        </p:txBody>
      </p:sp>
      <p:pic>
        <p:nvPicPr>
          <p:cNvPr id="24" name="Imagen 23"/>
          <p:cNvPicPr>
            <a:picLocks noChangeAspect="1"/>
          </p:cNvPicPr>
          <p:nvPr/>
        </p:nvPicPr>
        <p:blipFill rotWithShape="1"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4" t="5218" r="1484" b="90333"/>
          <a:stretch/>
        </p:blipFill>
        <p:spPr>
          <a:xfrm>
            <a:off x="0" y="6728689"/>
            <a:ext cx="9144000" cy="22148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5170" y="6397430"/>
            <a:ext cx="360000" cy="36000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655" y="6397430"/>
            <a:ext cx="360000" cy="36000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1322" y="6397430"/>
            <a:ext cx="360000" cy="360000"/>
          </a:xfrm>
          <a:prstGeom prst="rect">
            <a:avLst/>
          </a:prstGeom>
        </p:spPr>
      </p:pic>
      <p:pic>
        <p:nvPicPr>
          <p:cNvPr id="17" name="Google Shape;174;p10"/>
          <p:cNvPicPr preferRelativeResize="0"/>
          <p:nvPr/>
        </p:nvPicPr>
        <p:blipFill rotWithShape="1">
          <a:blip r:embed="rId10">
            <a:alphaModFix/>
          </a:blip>
          <a:srcRect l="19577" t="18945" r="23878" b="25902"/>
          <a:stretch/>
        </p:blipFill>
        <p:spPr>
          <a:xfrm>
            <a:off x="2401010" y="2251606"/>
            <a:ext cx="1791235" cy="1802429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8" name="Google Shape;175;p10"/>
          <p:cNvPicPr preferRelativeResize="0"/>
          <p:nvPr/>
        </p:nvPicPr>
        <p:blipFill rotWithShape="1">
          <a:blip r:embed="rId11">
            <a:alphaModFix/>
          </a:blip>
          <a:srcRect l="15789" t="13306" r="15789" b="18272"/>
          <a:stretch/>
        </p:blipFill>
        <p:spPr>
          <a:xfrm>
            <a:off x="4741289" y="2278055"/>
            <a:ext cx="1749531" cy="174953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3" name="Google Shape;176;p10"/>
          <p:cNvPicPr preferRelativeResize="0"/>
          <p:nvPr/>
        </p:nvPicPr>
        <p:blipFill rotWithShape="1">
          <a:blip r:embed="rId12">
            <a:alphaModFix/>
          </a:blip>
          <a:srcRect l="15623" t="15734" r="15734" b="15622"/>
          <a:stretch/>
        </p:blipFill>
        <p:spPr>
          <a:xfrm>
            <a:off x="7028743" y="2273086"/>
            <a:ext cx="1759469" cy="1759469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5" name="Google Shape;177;p10"/>
          <p:cNvPicPr preferRelativeResize="0"/>
          <p:nvPr/>
        </p:nvPicPr>
        <p:blipFill rotWithShape="1">
          <a:blip r:embed="rId13">
            <a:alphaModFix/>
          </a:blip>
          <a:srcRect l="15346" t="15948" r="15790" b="15318"/>
          <a:stretch/>
        </p:blipFill>
        <p:spPr>
          <a:xfrm>
            <a:off x="215090" y="2285462"/>
            <a:ext cx="1734933" cy="173471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6" name="Google Shape;169;p10"/>
          <p:cNvSpPr txBox="1"/>
          <p:nvPr/>
        </p:nvSpPr>
        <p:spPr>
          <a:xfrm>
            <a:off x="366943" y="4048218"/>
            <a:ext cx="1601409" cy="430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100" i="1" dirty="0">
                <a:solidFill>
                  <a:schemeClr val="dk1"/>
                </a:solidFill>
                <a:latin typeface="Montserrat ExtraLight" panose="00000300000000000000" pitchFamily="2" charset="0"/>
                <a:ea typeface="Calibri"/>
                <a:cs typeface="Calibri"/>
                <a:sym typeface="Calibri"/>
              </a:rPr>
              <a:t>Andrea </a:t>
            </a:r>
            <a:r>
              <a:rPr lang="es-ES" sz="1100" i="1" dirty="0" smtClean="0">
                <a:solidFill>
                  <a:schemeClr val="dk1"/>
                </a:solidFill>
                <a:latin typeface="Montserrat ExtraLight" panose="00000300000000000000" pitchFamily="2" charset="0"/>
                <a:ea typeface="Calibri"/>
                <a:cs typeface="Calibri"/>
                <a:sym typeface="Calibri"/>
              </a:rPr>
              <a:t>Camargo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100" b="1" i="1" dirty="0" smtClean="0">
                <a:solidFill>
                  <a:schemeClr val="dk1"/>
                </a:solidFill>
                <a:latin typeface="Montserrat ExtraLight" panose="00000300000000000000" pitchFamily="2" charset="0"/>
                <a:ea typeface="Calibri"/>
                <a:cs typeface="Calibri"/>
                <a:sym typeface="Calibri"/>
              </a:rPr>
              <a:t>Guía de Turismo </a:t>
            </a:r>
            <a:r>
              <a:rPr lang="es-ES" sz="1100" b="1" dirty="0" smtClean="0">
                <a:solidFill>
                  <a:schemeClr val="dk1"/>
                </a:solidFill>
                <a:latin typeface="Montserrat ExtraLight" panose="00000300000000000000" pitchFamily="2" charset="0"/>
                <a:ea typeface="Calibri"/>
                <a:cs typeface="Calibri"/>
                <a:sym typeface="Calibri"/>
              </a:rPr>
              <a:t> </a:t>
            </a:r>
            <a:endParaRPr sz="1100" b="1" dirty="0">
              <a:solidFill>
                <a:schemeClr val="dk1"/>
              </a:solidFill>
              <a:latin typeface="Montserrat ExtraLight" panose="00000300000000000000" pitchFamily="2" charset="0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170;p10"/>
          <p:cNvSpPr txBox="1"/>
          <p:nvPr/>
        </p:nvSpPr>
        <p:spPr>
          <a:xfrm>
            <a:off x="7028743" y="3994533"/>
            <a:ext cx="1738624" cy="600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100" i="1" dirty="0">
                <a:solidFill>
                  <a:schemeClr val="dk1"/>
                </a:solidFill>
                <a:latin typeface="Montserrat ExtraLight" panose="00000300000000000000" pitchFamily="2" charset="0"/>
                <a:ea typeface="Calibri"/>
                <a:cs typeface="Calibri"/>
                <a:sym typeface="Calibri"/>
              </a:rPr>
              <a:t>Raguis </a:t>
            </a:r>
            <a:r>
              <a:rPr lang="es-ES" sz="1100" i="1" dirty="0" smtClean="0">
                <a:solidFill>
                  <a:schemeClr val="dk1"/>
                </a:solidFill>
                <a:latin typeface="Montserrat ExtraLight" panose="00000300000000000000" pitchFamily="2" charset="0"/>
                <a:ea typeface="Calibri"/>
                <a:cs typeface="Calibri"/>
                <a:sym typeface="Calibri"/>
              </a:rPr>
              <a:t>Mendoza</a:t>
            </a:r>
          </a:p>
          <a:p>
            <a:pPr algn="ctr"/>
            <a:r>
              <a:rPr lang="es-ES" sz="1100" b="1" i="1" dirty="0">
                <a:solidFill>
                  <a:schemeClr val="dk1"/>
                </a:solidFill>
                <a:latin typeface="Montserrat ExtraLight" panose="00000300000000000000" pitchFamily="2" charset="0"/>
                <a:ea typeface="Calibri"/>
                <a:cs typeface="Calibri"/>
                <a:sym typeface="Calibri"/>
              </a:rPr>
              <a:t>Guía de Turismo </a:t>
            </a:r>
            <a:r>
              <a:rPr lang="es-ES" sz="1100" b="1" dirty="0">
                <a:solidFill>
                  <a:schemeClr val="dk1"/>
                </a:solidFill>
                <a:latin typeface="Montserrat ExtraLight" panose="00000300000000000000" pitchFamily="2" charset="0"/>
                <a:ea typeface="Calibri"/>
                <a:cs typeface="Calibri"/>
                <a:sym typeface="Calibri"/>
              </a:rPr>
              <a:t> 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100" i="1" dirty="0" smtClean="0">
                <a:solidFill>
                  <a:schemeClr val="dk1"/>
                </a:solidFill>
                <a:latin typeface="Montserrat ExtraLight" panose="00000300000000000000" pitchFamily="2" charset="0"/>
                <a:ea typeface="Calibri"/>
                <a:cs typeface="Calibri"/>
                <a:sym typeface="Calibri"/>
              </a:rPr>
              <a:t> </a:t>
            </a:r>
            <a:r>
              <a:rPr lang="es-ES" sz="1100" dirty="0" smtClean="0">
                <a:solidFill>
                  <a:schemeClr val="dk1"/>
                </a:solidFill>
                <a:latin typeface="Montserrat ExtraLight" panose="00000300000000000000" pitchFamily="2" charset="0"/>
                <a:ea typeface="Calibri"/>
                <a:cs typeface="Calibri"/>
                <a:sym typeface="Calibri"/>
              </a:rPr>
              <a:t>  </a:t>
            </a:r>
            <a:endParaRPr sz="1100" dirty="0">
              <a:solidFill>
                <a:schemeClr val="dk1"/>
              </a:solidFill>
              <a:latin typeface="Montserrat ExtraLight" panose="00000300000000000000" pitchFamily="2" charset="0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171;p10"/>
          <p:cNvSpPr txBox="1"/>
          <p:nvPr/>
        </p:nvSpPr>
        <p:spPr>
          <a:xfrm>
            <a:off x="2545050" y="4054035"/>
            <a:ext cx="1545021" cy="430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100" i="1" dirty="0" err="1">
                <a:solidFill>
                  <a:schemeClr val="dk1"/>
                </a:solidFill>
                <a:latin typeface="Montserrat ExtraLight" panose="00000300000000000000" pitchFamily="2" charset="0"/>
                <a:ea typeface="Calibri"/>
                <a:cs typeface="Calibri"/>
                <a:sym typeface="Calibri"/>
              </a:rPr>
              <a:t>Juiseth</a:t>
            </a:r>
            <a:r>
              <a:rPr lang="es-ES" sz="1100" i="1" dirty="0">
                <a:solidFill>
                  <a:schemeClr val="dk1"/>
                </a:solidFill>
                <a:latin typeface="Montserrat ExtraLight" panose="00000300000000000000" pitchFamily="2" charset="0"/>
                <a:ea typeface="Calibri"/>
                <a:cs typeface="Calibri"/>
                <a:sym typeface="Calibri"/>
              </a:rPr>
              <a:t> </a:t>
            </a:r>
            <a:r>
              <a:rPr lang="es-ES" sz="1100" i="1" dirty="0" smtClean="0">
                <a:solidFill>
                  <a:schemeClr val="dk1"/>
                </a:solidFill>
                <a:latin typeface="Montserrat ExtraLight" panose="00000300000000000000" pitchFamily="2" charset="0"/>
                <a:ea typeface="Calibri"/>
                <a:cs typeface="Calibri"/>
                <a:sym typeface="Calibri"/>
              </a:rPr>
              <a:t>Guerra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100" b="1" i="1" dirty="0" smtClean="0">
                <a:solidFill>
                  <a:schemeClr val="dk1"/>
                </a:solidFill>
                <a:latin typeface="Montserrat ExtraLight" panose="00000300000000000000" pitchFamily="2" charset="0"/>
                <a:ea typeface="Calibri"/>
                <a:cs typeface="Calibri"/>
                <a:sym typeface="Calibri"/>
              </a:rPr>
              <a:t>Traslados </a:t>
            </a:r>
            <a:endParaRPr sz="1100" b="1" dirty="0">
              <a:solidFill>
                <a:schemeClr val="dk1"/>
              </a:solidFill>
              <a:latin typeface="Montserrat ExtraLight" panose="00000300000000000000" pitchFamily="2" charset="0"/>
              <a:ea typeface="Calibri"/>
              <a:cs typeface="Calibri"/>
              <a:sym typeface="Calibri"/>
            </a:endParaRPr>
          </a:p>
        </p:txBody>
      </p:sp>
      <p:sp>
        <p:nvSpPr>
          <p:cNvPr id="29" name="Google Shape;172;p10"/>
          <p:cNvSpPr txBox="1"/>
          <p:nvPr/>
        </p:nvSpPr>
        <p:spPr>
          <a:xfrm>
            <a:off x="4741289" y="4052673"/>
            <a:ext cx="1545021" cy="430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100" i="1" dirty="0" err="1">
                <a:solidFill>
                  <a:schemeClr val="dk1"/>
                </a:solidFill>
                <a:latin typeface="Montserrat ExtraLight" panose="00000300000000000000" pitchFamily="2" charset="0"/>
                <a:ea typeface="Calibri"/>
                <a:cs typeface="Calibri"/>
                <a:sym typeface="Calibri"/>
              </a:rPr>
              <a:t>Jhoiner</a:t>
            </a:r>
            <a:r>
              <a:rPr lang="es-ES" sz="1100" i="1" dirty="0">
                <a:solidFill>
                  <a:schemeClr val="dk1"/>
                </a:solidFill>
                <a:latin typeface="Montserrat ExtraLight" panose="00000300000000000000" pitchFamily="2" charset="0"/>
                <a:ea typeface="Calibri"/>
                <a:cs typeface="Calibri"/>
                <a:sym typeface="Calibri"/>
              </a:rPr>
              <a:t> </a:t>
            </a:r>
            <a:r>
              <a:rPr lang="es-ES" sz="1100" i="1" dirty="0" smtClean="0">
                <a:solidFill>
                  <a:schemeClr val="dk1"/>
                </a:solidFill>
                <a:latin typeface="Montserrat ExtraLight" panose="00000300000000000000" pitchFamily="2" charset="0"/>
                <a:ea typeface="Calibri"/>
                <a:cs typeface="Calibri"/>
                <a:sym typeface="Calibri"/>
              </a:rPr>
              <a:t>Botello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100" b="1" i="1" dirty="0" smtClean="0">
                <a:solidFill>
                  <a:schemeClr val="dk1"/>
                </a:solidFill>
                <a:latin typeface="Montserrat ExtraLight" panose="00000300000000000000" pitchFamily="2" charset="0"/>
                <a:ea typeface="Calibri"/>
                <a:cs typeface="Calibri"/>
                <a:sym typeface="Calibri"/>
              </a:rPr>
              <a:t>Anfitrión</a:t>
            </a:r>
            <a:r>
              <a:rPr lang="es-ES" sz="1100" i="1" dirty="0" smtClean="0">
                <a:solidFill>
                  <a:schemeClr val="dk1"/>
                </a:solidFill>
                <a:latin typeface="Montserrat ExtraLight" panose="00000300000000000000" pitchFamily="2" charset="0"/>
                <a:ea typeface="Calibri"/>
                <a:cs typeface="Calibri"/>
                <a:sym typeface="Calibri"/>
              </a:rPr>
              <a:t> </a:t>
            </a:r>
            <a:endParaRPr sz="1100" dirty="0">
              <a:solidFill>
                <a:schemeClr val="dk1"/>
              </a:solidFill>
              <a:latin typeface="Montserrat ExtraLight" panose="00000300000000000000" pitchFamily="2" charset="0"/>
              <a:ea typeface="Calibri"/>
              <a:cs typeface="Calibri"/>
              <a:sym typeface="Calibri"/>
            </a:endParaRPr>
          </a:p>
        </p:txBody>
      </p:sp>
      <p:pic>
        <p:nvPicPr>
          <p:cNvPr id="30" name="Imagen 29">
            <a:hlinkClick r:id="rId2"/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003" y="6261154"/>
            <a:ext cx="462784" cy="462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761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redondeado 1"/>
          <p:cNvSpPr/>
          <p:nvPr/>
        </p:nvSpPr>
        <p:spPr>
          <a:xfrm>
            <a:off x="0" y="6203373"/>
            <a:ext cx="9144000" cy="654627"/>
          </a:xfrm>
          <a:prstGeom prst="roundRect">
            <a:avLst>
              <a:gd name="adj" fmla="val 667"/>
            </a:avLst>
          </a:prstGeom>
          <a:solidFill>
            <a:srgbClr val="2463A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 dirty="0"/>
          </a:p>
        </p:txBody>
      </p:sp>
      <p:sp>
        <p:nvSpPr>
          <p:cNvPr id="4" name="CuadroTexto 3"/>
          <p:cNvSpPr txBox="1"/>
          <p:nvPr/>
        </p:nvSpPr>
        <p:spPr>
          <a:xfrm>
            <a:off x="654469" y="6323269"/>
            <a:ext cx="17456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600" b="1" dirty="0">
                <a:solidFill>
                  <a:schemeClr val="bg1"/>
                </a:solidFill>
                <a:latin typeface="Montserrat Thin" panose="00000300000000000000" pitchFamily="2" charset="0"/>
              </a:rPr>
              <a:t>+57 3205011419</a:t>
            </a:r>
            <a:endParaRPr lang="es-US" sz="1600" b="1" dirty="0">
              <a:solidFill>
                <a:schemeClr val="bg1"/>
              </a:solidFill>
              <a:latin typeface="Montserrat Thin" panose="00000300000000000000" pitchFamily="2" charset="0"/>
            </a:endParaRP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4" t="5218" r="1484" b="90333"/>
          <a:stretch/>
        </p:blipFill>
        <p:spPr>
          <a:xfrm>
            <a:off x="0" y="6728689"/>
            <a:ext cx="9144000" cy="221480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3220720" y="6323269"/>
            <a:ext cx="23795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 smtClean="0">
                <a:solidFill>
                  <a:schemeClr val="bg1"/>
                </a:solidFill>
                <a:latin typeface="Montserrat Thin" panose="00000300000000000000" pitchFamily="2" charset="0"/>
              </a:rPr>
              <a:t>www.almaguajira.com</a:t>
            </a:r>
            <a:endParaRPr lang="es-US" sz="1400" dirty="0">
              <a:solidFill>
                <a:schemeClr val="bg1"/>
              </a:solidFill>
              <a:latin typeface="Montserrat Thin" panose="00000300000000000000" pitchFamily="2" charset="0"/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1322" y="6301823"/>
            <a:ext cx="360000" cy="360000"/>
          </a:xfrm>
          <a:prstGeom prst="rect">
            <a:avLst/>
          </a:prstGeom>
        </p:spPr>
      </p:pic>
      <p:sp>
        <p:nvSpPr>
          <p:cNvPr id="8" name="CuadroTexto 7"/>
          <p:cNvSpPr txBox="1"/>
          <p:nvPr/>
        </p:nvSpPr>
        <p:spPr>
          <a:xfrm>
            <a:off x="7081322" y="6332416"/>
            <a:ext cx="17759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 smtClean="0">
                <a:solidFill>
                  <a:schemeClr val="bg1"/>
                </a:solidFill>
                <a:latin typeface="Montserrat Thin" panose="00000300000000000000" pitchFamily="2" charset="0"/>
              </a:rPr>
              <a:t>AlmaGuajiraViajes</a:t>
            </a:r>
            <a:endParaRPr lang="es-US" sz="1400" dirty="0">
              <a:solidFill>
                <a:schemeClr val="bg1"/>
              </a:solidFill>
              <a:latin typeface="Montserrat Thin" panose="00000300000000000000" pitchFamily="2" charset="0"/>
            </a:endParaRP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5170" y="6301823"/>
            <a:ext cx="360000" cy="36000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655" y="6301823"/>
            <a:ext cx="360000" cy="360000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003" y="6261154"/>
            <a:ext cx="462784" cy="462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800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9000"/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666" b="2823"/>
          <a:stretch/>
        </p:blipFill>
        <p:spPr>
          <a:xfrm>
            <a:off x="4052455" y="159093"/>
            <a:ext cx="4485387" cy="6053464"/>
          </a:xfrm>
          <a:prstGeom prst="rect">
            <a:avLst/>
          </a:prstGeom>
          <a:noFill/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Rectángulo redondeado 3"/>
          <p:cNvSpPr/>
          <p:nvPr/>
        </p:nvSpPr>
        <p:spPr>
          <a:xfrm>
            <a:off x="0" y="6203373"/>
            <a:ext cx="9144000" cy="654627"/>
          </a:xfrm>
          <a:prstGeom prst="roundRect">
            <a:avLst>
              <a:gd name="adj" fmla="val 667"/>
            </a:avLst>
          </a:prstGeom>
          <a:solidFill>
            <a:srgbClr val="2463A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 dirty="0"/>
          </a:p>
        </p:txBody>
      </p:sp>
      <p:sp>
        <p:nvSpPr>
          <p:cNvPr id="9" name="CuadroTexto 8"/>
          <p:cNvSpPr txBox="1"/>
          <p:nvPr/>
        </p:nvSpPr>
        <p:spPr>
          <a:xfrm>
            <a:off x="655337" y="2493327"/>
            <a:ext cx="335257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800" dirty="0" smtClean="0">
                <a:solidFill>
                  <a:srgbClr val="2463AA"/>
                </a:solidFill>
                <a:latin typeface="Montserrat Black" panose="00000A00000000000000" pitchFamily="2" charset="0"/>
              </a:rPr>
              <a:t>UNA EMPRESA CONFIABLE Y CERTIFICADA  </a:t>
            </a:r>
            <a:endParaRPr lang="es-US" sz="2800" dirty="0">
              <a:solidFill>
                <a:srgbClr val="2463AA"/>
              </a:solidFill>
              <a:latin typeface="Montserrat Black" panose="00000A00000000000000" pitchFamily="2" charset="0"/>
            </a:endParaRPr>
          </a:p>
        </p:txBody>
      </p:sp>
      <p:sp>
        <p:nvSpPr>
          <p:cNvPr id="11" name="CuadroTexto 10">
            <a:hlinkClick r:id="rId4"/>
          </p:cNvPr>
          <p:cNvSpPr txBox="1"/>
          <p:nvPr/>
        </p:nvSpPr>
        <p:spPr>
          <a:xfrm>
            <a:off x="655337" y="6385384"/>
            <a:ext cx="17456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600" b="1" dirty="0">
                <a:solidFill>
                  <a:schemeClr val="bg1"/>
                </a:solidFill>
                <a:latin typeface="Montserrat Thin" panose="00000300000000000000" pitchFamily="2" charset="0"/>
              </a:rPr>
              <a:t>+57 3205011419</a:t>
            </a:r>
            <a:endParaRPr lang="es-US" sz="1600" b="1" dirty="0">
              <a:solidFill>
                <a:schemeClr val="bg1"/>
              </a:solidFill>
              <a:latin typeface="Montserrat Thin" panose="00000300000000000000" pitchFamily="2" charset="0"/>
            </a:endParaRPr>
          </a:p>
        </p:txBody>
      </p:sp>
      <p:sp>
        <p:nvSpPr>
          <p:cNvPr id="12" name="CuadroTexto 11">
            <a:hlinkClick r:id="rId5"/>
          </p:cNvPr>
          <p:cNvSpPr txBox="1"/>
          <p:nvPr/>
        </p:nvSpPr>
        <p:spPr>
          <a:xfrm>
            <a:off x="3226377" y="6397430"/>
            <a:ext cx="23795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 smtClean="0">
                <a:solidFill>
                  <a:schemeClr val="bg1"/>
                </a:solidFill>
                <a:latin typeface="Montserrat Thin" panose="00000300000000000000" pitchFamily="2" charset="0"/>
              </a:rPr>
              <a:t>www.almaguajira.com</a:t>
            </a:r>
            <a:endParaRPr lang="es-US" sz="1400" dirty="0">
              <a:solidFill>
                <a:schemeClr val="bg1"/>
              </a:solidFill>
              <a:latin typeface="Montserrat Thin" panose="00000300000000000000" pitchFamily="2" charset="0"/>
            </a:endParaRPr>
          </a:p>
        </p:txBody>
      </p:sp>
      <p:sp>
        <p:nvSpPr>
          <p:cNvPr id="15" name="CuadroTexto 14"/>
          <p:cNvSpPr txBox="1"/>
          <p:nvPr/>
        </p:nvSpPr>
        <p:spPr>
          <a:xfrm>
            <a:off x="7081322" y="6397430"/>
            <a:ext cx="17759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 smtClean="0">
                <a:solidFill>
                  <a:schemeClr val="bg1"/>
                </a:solidFill>
                <a:latin typeface="Montserrat Thin" panose="00000300000000000000" pitchFamily="2" charset="0"/>
              </a:rPr>
              <a:t>AlmaGuajiraViajes</a:t>
            </a:r>
            <a:endParaRPr lang="es-US" sz="1400" dirty="0">
              <a:solidFill>
                <a:schemeClr val="bg1"/>
              </a:solidFill>
              <a:latin typeface="Montserrat Thin" panose="00000300000000000000" pitchFamily="2" charset="0"/>
            </a:endParaRPr>
          </a:p>
        </p:txBody>
      </p:sp>
      <p:pic>
        <p:nvPicPr>
          <p:cNvPr id="18" name="Imagen 1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164" y="5091920"/>
            <a:ext cx="547393" cy="547393"/>
          </a:xfrm>
          <a:prstGeom prst="rect">
            <a:avLst/>
          </a:prstGeom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534" y="5091920"/>
            <a:ext cx="547200" cy="547200"/>
          </a:xfrm>
          <a:prstGeom prst="rect">
            <a:avLst/>
          </a:prstGeom>
        </p:spPr>
      </p:pic>
      <p:pic>
        <p:nvPicPr>
          <p:cNvPr id="20" name="Imagen 19"/>
          <p:cNvPicPr>
            <a:picLocks noChangeAspect="1"/>
          </p:cNvPicPr>
          <p:nvPr/>
        </p:nvPicPr>
        <p:blipFill rotWithShape="1"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4" t="5218" r="1484" b="90333"/>
          <a:stretch/>
        </p:blipFill>
        <p:spPr>
          <a:xfrm>
            <a:off x="0" y="6728689"/>
            <a:ext cx="9144000" cy="221480"/>
          </a:xfrm>
          <a:prstGeom prst="rect">
            <a:avLst/>
          </a:prstGeom>
        </p:spPr>
      </p:pic>
      <p:pic>
        <p:nvPicPr>
          <p:cNvPr id="17" name="Imagen 16">
            <a:hlinkClick r:id="rId9"/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5170" y="6397430"/>
            <a:ext cx="360000" cy="360000"/>
          </a:xfrm>
          <a:prstGeom prst="rect">
            <a:avLst/>
          </a:prstGeom>
        </p:spPr>
      </p:pic>
      <p:pic>
        <p:nvPicPr>
          <p:cNvPr id="13" name="Imagen 12">
            <a:hlinkClick r:id="rId11"/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655" y="6397430"/>
            <a:ext cx="360000" cy="360000"/>
          </a:xfrm>
          <a:prstGeom prst="rect">
            <a:avLst/>
          </a:prstGeom>
        </p:spPr>
      </p:pic>
      <p:pic>
        <p:nvPicPr>
          <p:cNvPr id="14" name="Imagen 13">
            <a:hlinkClick r:id="rId13"/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1322" y="6397430"/>
            <a:ext cx="360000" cy="360000"/>
          </a:xfrm>
          <a:prstGeom prst="rect">
            <a:avLst/>
          </a:prstGeom>
        </p:spPr>
      </p:pic>
      <p:pic>
        <p:nvPicPr>
          <p:cNvPr id="10" name="Imagen 9">
            <a:hlinkClick r:id="rId4"/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287" y="6319926"/>
            <a:ext cx="462784" cy="462784"/>
          </a:xfrm>
          <a:prstGeom prst="rect">
            <a:avLst/>
          </a:prstGeom>
        </p:spPr>
      </p:pic>
      <p:sp>
        <p:nvSpPr>
          <p:cNvPr id="21" name="CuadroTexto 20"/>
          <p:cNvSpPr txBox="1"/>
          <p:nvPr/>
        </p:nvSpPr>
        <p:spPr>
          <a:xfrm>
            <a:off x="-95101" y="5601784"/>
            <a:ext cx="27552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 smtClean="0">
                <a:solidFill>
                  <a:schemeClr val="bg2">
                    <a:lumMod val="50000"/>
                  </a:schemeClr>
                </a:solidFill>
                <a:latin typeface="Montserrat Light" panose="00000400000000000000" pitchFamily="2" charset="0"/>
              </a:rPr>
              <a:t>Request a bilingual tour guide</a:t>
            </a:r>
            <a:endParaRPr lang="en-US" sz="1400" i="1" dirty="0">
              <a:solidFill>
                <a:schemeClr val="bg2">
                  <a:lumMod val="50000"/>
                </a:schemeClr>
              </a:solidFill>
              <a:latin typeface="Montserrat Light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7271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redondeado 1"/>
          <p:cNvSpPr/>
          <p:nvPr/>
        </p:nvSpPr>
        <p:spPr>
          <a:xfrm>
            <a:off x="0" y="6203373"/>
            <a:ext cx="9144000" cy="654627"/>
          </a:xfrm>
          <a:prstGeom prst="roundRect">
            <a:avLst>
              <a:gd name="adj" fmla="val 667"/>
            </a:avLst>
          </a:prstGeom>
          <a:solidFill>
            <a:srgbClr val="2463A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287" y="6319926"/>
            <a:ext cx="462784" cy="462784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655337" y="6385384"/>
            <a:ext cx="17456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600" b="1" dirty="0">
                <a:solidFill>
                  <a:schemeClr val="bg1"/>
                </a:solidFill>
                <a:latin typeface="Montserrat Thin" panose="00000300000000000000" pitchFamily="2" charset="0"/>
              </a:rPr>
              <a:t>+57 3205011419</a:t>
            </a:r>
            <a:endParaRPr lang="es-US" sz="1600" b="1" dirty="0">
              <a:solidFill>
                <a:schemeClr val="bg1"/>
              </a:solidFill>
              <a:latin typeface="Montserrat Thin" panose="00000300000000000000" pitchFamily="2" charset="0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3226377" y="6397430"/>
            <a:ext cx="23795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 smtClean="0">
                <a:solidFill>
                  <a:schemeClr val="bg1"/>
                </a:solidFill>
                <a:latin typeface="Montserrat Thin" panose="00000300000000000000" pitchFamily="2" charset="0"/>
              </a:rPr>
              <a:t>www.almaguajira.com</a:t>
            </a:r>
            <a:endParaRPr lang="es-US" sz="1400" dirty="0">
              <a:solidFill>
                <a:schemeClr val="bg1"/>
              </a:solidFill>
              <a:latin typeface="Montserrat Thin" panose="00000300000000000000" pitchFamily="2" charset="0"/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655" y="6397430"/>
            <a:ext cx="360000" cy="36000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1322" y="6397430"/>
            <a:ext cx="360000" cy="360000"/>
          </a:xfrm>
          <a:prstGeom prst="rect">
            <a:avLst/>
          </a:prstGeom>
        </p:spPr>
      </p:pic>
      <p:sp>
        <p:nvSpPr>
          <p:cNvPr id="8" name="CuadroTexto 7"/>
          <p:cNvSpPr txBox="1"/>
          <p:nvPr/>
        </p:nvSpPr>
        <p:spPr>
          <a:xfrm>
            <a:off x="7081322" y="6397430"/>
            <a:ext cx="17759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 smtClean="0">
                <a:solidFill>
                  <a:schemeClr val="bg1"/>
                </a:solidFill>
                <a:latin typeface="Montserrat Thin" panose="00000300000000000000" pitchFamily="2" charset="0"/>
              </a:rPr>
              <a:t>AlmaGuajiraViajes</a:t>
            </a:r>
            <a:endParaRPr lang="es-US" sz="1400" dirty="0">
              <a:solidFill>
                <a:schemeClr val="bg1"/>
              </a:solidFill>
              <a:latin typeface="Montserrat Thin" panose="00000300000000000000" pitchFamily="2" charset="0"/>
            </a:endParaRP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5170" y="6397430"/>
            <a:ext cx="360000" cy="360000"/>
          </a:xfrm>
          <a:prstGeom prst="rect">
            <a:avLst/>
          </a:prstGeom>
        </p:spPr>
      </p:pic>
      <p:sp>
        <p:nvSpPr>
          <p:cNvPr id="11" name="CuadroTexto 10"/>
          <p:cNvSpPr txBox="1"/>
          <p:nvPr/>
        </p:nvSpPr>
        <p:spPr>
          <a:xfrm>
            <a:off x="174727" y="1871832"/>
            <a:ext cx="367897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800" dirty="0" smtClean="0">
                <a:solidFill>
                  <a:srgbClr val="2463AA"/>
                </a:solidFill>
                <a:latin typeface="Montserrat Black" panose="00000A00000000000000" pitchFamily="2" charset="0"/>
              </a:rPr>
              <a:t>NUESTROS VIAJEROS NOS RECOMIENDAN</a:t>
            </a:r>
            <a:endParaRPr lang="es-US" sz="2800" dirty="0">
              <a:solidFill>
                <a:srgbClr val="2463AA"/>
              </a:solidFill>
              <a:latin typeface="Montserrat Black" panose="00000A00000000000000" pitchFamily="2" charset="0"/>
            </a:endParaRPr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 rotWithShape="1">
          <a:blip r:embed="rId6"/>
          <a:srcRect t="1464"/>
          <a:stretch/>
        </p:blipFill>
        <p:spPr>
          <a:xfrm>
            <a:off x="6201495" y="499871"/>
            <a:ext cx="2767778" cy="25541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79181" y="499872"/>
            <a:ext cx="2585638" cy="25541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26376" y="3327924"/>
            <a:ext cx="2628793" cy="25332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Imagen 14"/>
          <p:cNvPicPr>
            <a:picLocks noChangeAspect="1"/>
          </p:cNvPicPr>
          <p:nvPr/>
        </p:nvPicPr>
        <p:blipFill rotWithShape="1">
          <a:blip r:embed="rId9"/>
          <a:srcRect b="12868"/>
          <a:stretch/>
        </p:blipFill>
        <p:spPr>
          <a:xfrm>
            <a:off x="6215170" y="3327924"/>
            <a:ext cx="2767779" cy="25398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Rectángulo redondeado 15"/>
          <p:cNvSpPr/>
          <p:nvPr/>
        </p:nvSpPr>
        <p:spPr>
          <a:xfrm>
            <a:off x="0" y="6209036"/>
            <a:ext cx="9144000" cy="654627"/>
          </a:xfrm>
          <a:prstGeom prst="roundRect">
            <a:avLst>
              <a:gd name="adj" fmla="val 667"/>
            </a:avLst>
          </a:prstGeom>
          <a:solidFill>
            <a:srgbClr val="2463A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 dirty="0"/>
          </a:p>
        </p:txBody>
      </p:sp>
      <p:sp>
        <p:nvSpPr>
          <p:cNvPr id="18" name="CuadroTexto 17">
            <a:hlinkClick r:id="rId10"/>
          </p:cNvPr>
          <p:cNvSpPr txBox="1"/>
          <p:nvPr/>
        </p:nvSpPr>
        <p:spPr>
          <a:xfrm>
            <a:off x="655337" y="6391047"/>
            <a:ext cx="17456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600" b="1" dirty="0">
                <a:solidFill>
                  <a:schemeClr val="bg1"/>
                </a:solidFill>
                <a:latin typeface="Montserrat Thin" panose="00000300000000000000" pitchFamily="2" charset="0"/>
              </a:rPr>
              <a:t>+57 3205011419</a:t>
            </a:r>
            <a:endParaRPr lang="es-US" sz="1600" b="1" dirty="0">
              <a:solidFill>
                <a:schemeClr val="bg1"/>
              </a:solidFill>
              <a:latin typeface="Montserrat Thin" panose="00000300000000000000" pitchFamily="2" charset="0"/>
            </a:endParaRPr>
          </a:p>
        </p:txBody>
      </p:sp>
      <p:sp>
        <p:nvSpPr>
          <p:cNvPr id="19" name="CuadroTexto 18">
            <a:hlinkClick r:id="rId11"/>
          </p:cNvPr>
          <p:cNvSpPr txBox="1"/>
          <p:nvPr/>
        </p:nvSpPr>
        <p:spPr>
          <a:xfrm>
            <a:off x="3226377" y="6403093"/>
            <a:ext cx="23795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 smtClean="0">
                <a:solidFill>
                  <a:schemeClr val="bg1"/>
                </a:solidFill>
                <a:latin typeface="Montserrat Thin" panose="00000300000000000000" pitchFamily="2" charset="0"/>
              </a:rPr>
              <a:t>www.almaguajira.com</a:t>
            </a:r>
            <a:endParaRPr lang="es-US" sz="1400" dirty="0">
              <a:solidFill>
                <a:schemeClr val="bg1"/>
              </a:solidFill>
              <a:latin typeface="Montserrat Thin" panose="00000300000000000000" pitchFamily="2" charset="0"/>
            </a:endParaRPr>
          </a:p>
        </p:txBody>
      </p:sp>
      <p:sp>
        <p:nvSpPr>
          <p:cNvPr id="22" name="CuadroTexto 21"/>
          <p:cNvSpPr txBox="1"/>
          <p:nvPr/>
        </p:nvSpPr>
        <p:spPr>
          <a:xfrm>
            <a:off x="7081322" y="6403093"/>
            <a:ext cx="17759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 smtClean="0">
                <a:solidFill>
                  <a:schemeClr val="bg1"/>
                </a:solidFill>
                <a:latin typeface="Montserrat Thin" panose="00000300000000000000" pitchFamily="2" charset="0"/>
              </a:rPr>
              <a:t>AlmaGuajiraViajes</a:t>
            </a:r>
            <a:endParaRPr lang="es-US" sz="1400" dirty="0">
              <a:solidFill>
                <a:schemeClr val="bg1"/>
              </a:solidFill>
              <a:latin typeface="Montserrat Thin" panose="00000300000000000000" pitchFamily="2" charset="0"/>
            </a:endParaRPr>
          </a:p>
        </p:txBody>
      </p:sp>
      <p:pic>
        <p:nvPicPr>
          <p:cNvPr id="24" name="Imagen 23"/>
          <p:cNvPicPr>
            <a:picLocks noChangeAspect="1"/>
          </p:cNvPicPr>
          <p:nvPr/>
        </p:nvPicPr>
        <p:blipFill rotWithShape="1">
          <a:blip r:embed="rId1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4" t="5218" r="1484" b="90333"/>
          <a:stretch/>
        </p:blipFill>
        <p:spPr>
          <a:xfrm>
            <a:off x="0" y="6728689"/>
            <a:ext cx="9144000" cy="221480"/>
          </a:xfrm>
          <a:prstGeom prst="rect">
            <a:avLst/>
          </a:prstGeom>
        </p:spPr>
      </p:pic>
      <p:pic>
        <p:nvPicPr>
          <p:cNvPr id="21" name="Imagen 20">
            <a:hlinkClick r:id="rId13"/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1322" y="6403093"/>
            <a:ext cx="360000" cy="360000"/>
          </a:xfrm>
          <a:prstGeom prst="rect">
            <a:avLst/>
          </a:prstGeom>
        </p:spPr>
      </p:pic>
      <p:pic>
        <p:nvPicPr>
          <p:cNvPr id="20" name="Imagen 19">
            <a:hlinkClick r:id="rId14"/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655" y="6403093"/>
            <a:ext cx="360000" cy="360000"/>
          </a:xfrm>
          <a:prstGeom prst="rect">
            <a:avLst/>
          </a:prstGeom>
        </p:spPr>
      </p:pic>
      <p:pic>
        <p:nvPicPr>
          <p:cNvPr id="23" name="Imagen 22">
            <a:hlinkClick r:id="rId15"/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5170" y="6403093"/>
            <a:ext cx="360000" cy="360000"/>
          </a:xfrm>
          <a:prstGeom prst="rect">
            <a:avLst/>
          </a:prstGeom>
        </p:spPr>
      </p:pic>
      <p:pic>
        <p:nvPicPr>
          <p:cNvPr id="17" name="Imagen 16">
            <a:hlinkClick r:id="rId10"/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287" y="6325589"/>
            <a:ext cx="462784" cy="462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490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redondeado 1"/>
          <p:cNvSpPr/>
          <p:nvPr/>
        </p:nvSpPr>
        <p:spPr>
          <a:xfrm>
            <a:off x="0" y="6203373"/>
            <a:ext cx="9144000" cy="654627"/>
          </a:xfrm>
          <a:prstGeom prst="roundRect">
            <a:avLst>
              <a:gd name="adj" fmla="val 667"/>
            </a:avLst>
          </a:prstGeom>
          <a:solidFill>
            <a:srgbClr val="2463A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287" y="6319926"/>
            <a:ext cx="462784" cy="462784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655337" y="6385384"/>
            <a:ext cx="17456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600" b="1" dirty="0">
                <a:solidFill>
                  <a:schemeClr val="bg1"/>
                </a:solidFill>
                <a:latin typeface="Montserrat Thin" panose="00000300000000000000" pitchFamily="2" charset="0"/>
              </a:rPr>
              <a:t>+57 3205011419</a:t>
            </a:r>
            <a:endParaRPr lang="es-US" sz="1600" b="1" dirty="0">
              <a:solidFill>
                <a:schemeClr val="bg1"/>
              </a:solidFill>
              <a:latin typeface="Montserrat Thin" panose="00000300000000000000" pitchFamily="2" charset="0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3226377" y="6397430"/>
            <a:ext cx="23795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 smtClean="0">
                <a:solidFill>
                  <a:schemeClr val="bg1"/>
                </a:solidFill>
                <a:latin typeface="Montserrat Thin" panose="00000300000000000000" pitchFamily="2" charset="0"/>
              </a:rPr>
              <a:t>www.almaguajira.com</a:t>
            </a:r>
            <a:endParaRPr lang="es-US" sz="1400" dirty="0">
              <a:solidFill>
                <a:schemeClr val="bg1"/>
              </a:solidFill>
              <a:latin typeface="Montserrat Thin" panose="00000300000000000000" pitchFamily="2" charset="0"/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655" y="6397430"/>
            <a:ext cx="360000" cy="36000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1322" y="6397430"/>
            <a:ext cx="360000" cy="360000"/>
          </a:xfrm>
          <a:prstGeom prst="rect">
            <a:avLst/>
          </a:prstGeom>
        </p:spPr>
      </p:pic>
      <p:sp>
        <p:nvSpPr>
          <p:cNvPr id="8" name="CuadroTexto 7"/>
          <p:cNvSpPr txBox="1"/>
          <p:nvPr/>
        </p:nvSpPr>
        <p:spPr>
          <a:xfrm>
            <a:off x="7081322" y="6397430"/>
            <a:ext cx="17759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 smtClean="0">
                <a:solidFill>
                  <a:schemeClr val="bg1"/>
                </a:solidFill>
                <a:latin typeface="Montserrat Thin" panose="00000300000000000000" pitchFamily="2" charset="0"/>
              </a:rPr>
              <a:t>AlmaGuajiraViajes</a:t>
            </a:r>
            <a:endParaRPr lang="es-US" sz="1400" dirty="0">
              <a:solidFill>
                <a:schemeClr val="bg1"/>
              </a:solidFill>
              <a:latin typeface="Montserrat Thin" panose="00000300000000000000" pitchFamily="2" charset="0"/>
            </a:endParaRP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5170" y="6397430"/>
            <a:ext cx="360000" cy="36000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0" y="529937"/>
            <a:ext cx="4086000" cy="4086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Rectángulo redondeado 10"/>
          <p:cNvSpPr/>
          <p:nvPr/>
        </p:nvSpPr>
        <p:spPr>
          <a:xfrm>
            <a:off x="0" y="6203373"/>
            <a:ext cx="9144000" cy="654627"/>
          </a:xfrm>
          <a:prstGeom prst="roundRect">
            <a:avLst>
              <a:gd name="adj" fmla="val 667"/>
            </a:avLst>
          </a:prstGeom>
          <a:solidFill>
            <a:srgbClr val="2463A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 dirty="0"/>
          </a:p>
        </p:txBody>
      </p:sp>
      <p:sp>
        <p:nvSpPr>
          <p:cNvPr id="13" name="CuadroTexto 12">
            <a:hlinkClick r:id="rId7"/>
          </p:cNvPr>
          <p:cNvSpPr txBox="1"/>
          <p:nvPr/>
        </p:nvSpPr>
        <p:spPr>
          <a:xfrm>
            <a:off x="655337" y="6385384"/>
            <a:ext cx="17456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600" b="1" dirty="0">
                <a:solidFill>
                  <a:schemeClr val="bg1"/>
                </a:solidFill>
                <a:latin typeface="Montserrat Thin" panose="00000300000000000000" pitchFamily="2" charset="0"/>
              </a:rPr>
              <a:t>+57 3205011419</a:t>
            </a:r>
            <a:endParaRPr lang="es-US" sz="1600" b="1" dirty="0">
              <a:solidFill>
                <a:schemeClr val="bg1"/>
              </a:solidFill>
              <a:latin typeface="Montserrat Thin" panose="00000300000000000000" pitchFamily="2" charset="0"/>
            </a:endParaRPr>
          </a:p>
        </p:txBody>
      </p:sp>
      <p:sp>
        <p:nvSpPr>
          <p:cNvPr id="14" name="CuadroTexto 13">
            <a:hlinkClick r:id="rId8"/>
          </p:cNvPr>
          <p:cNvSpPr txBox="1"/>
          <p:nvPr/>
        </p:nvSpPr>
        <p:spPr>
          <a:xfrm>
            <a:off x="3226377" y="6397430"/>
            <a:ext cx="23795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 smtClean="0">
                <a:solidFill>
                  <a:schemeClr val="bg1"/>
                </a:solidFill>
                <a:latin typeface="Montserrat Thin" panose="00000300000000000000" pitchFamily="2" charset="0"/>
              </a:rPr>
              <a:t>www.almaguajira.com</a:t>
            </a:r>
            <a:endParaRPr lang="es-US" sz="1400" dirty="0">
              <a:solidFill>
                <a:schemeClr val="bg1"/>
              </a:solidFill>
              <a:latin typeface="Montserrat Thin" panose="00000300000000000000" pitchFamily="2" charset="0"/>
            </a:endParaRPr>
          </a:p>
        </p:txBody>
      </p:sp>
      <p:sp>
        <p:nvSpPr>
          <p:cNvPr id="17" name="CuadroTexto 16"/>
          <p:cNvSpPr txBox="1"/>
          <p:nvPr/>
        </p:nvSpPr>
        <p:spPr>
          <a:xfrm>
            <a:off x="7081322" y="6397430"/>
            <a:ext cx="17759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 smtClean="0">
                <a:solidFill>
                  <a:schemeClr val="bg1"/>
                </a:solidFill>
                <a:latin typeface="Montserrat Thin" panose="00000300000000000000" pitchFamily="2" charset="0"/>
              </a:rPr>
              <a:t>AlmaGuajiraViajes</a:t>
            </a:r>
            <a:endParaRPr lang="es-US" sz="1400" dirty="0">
              <a:solidFill>
                <a:schemeClr val="bg1"/>
              </a:solidFill>
              <a:latin typeface="Montserrat Thin" panose="00000300000000000000" pitchFamily="2" charset="0"/>
            </a:endParaRPr>
          </a:p>
        </p:txBody>
      </p:sp>
      <p:sp>
        <p:nvSpPr>
          <p:cNvPr id="22" name="CuadroTexto 21">
            <a:hlinkClick r:id="rId9"/>
          </p:cNvPr>
          <p:cNvSpPr txBox="1"/>
          <p:nvPr/>
        </p:nvSpPr>
        <p:spPr>
          <a:xfrm>
            <a:off x="805543" y="4953000"/>
            <a:ext cx="3309257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b="1" i="1" dirty="0" smtClean="0">
                <a:solidFill>
                  <a:srgbClr val="2463AA"/>
                </a:solidFill>
                <a:latin typeface="Montserrat Thin" panose="00000300000000000000" pitchFamily="2" charset="0"/>
              </a:rPr>
              <a:t>Freetour</a:t>
            </a:r>
          </a:p>
          <a:p>
            <a:pPr algn="ctr"/>
            <a:r>
              <a:rPr lang="es-CO" sz="1600" b="1" i="1" dirty="0" smtClean="0">
                <a:solidFill>
                  <a:srgbClr val="2463AA"/>
                </a:solidFill>
                <a:latin typeface="Montserrat Thin" panose="00000300000000000000" pitchFamily="2" charset="0"/>
              </a:rPr>
              <a:t>Walking </a:t>
            </a:r>
            <a:r>
              <a:rPr lang="es-CO" sz="1600" b="1" i="1" dirty="0">
                <a:solidFill>
                  <a:srgbClr val="2463AA"/>
                </a:solidFill>
                <a:latin typeface="Montserrat Thin" panose="00000300000000000000" pitchFamily="2" charset="0"/>
              </a:rPr>
              <a:t>t</a:t>
            </a:r>
            <a:r>
              <a:rPr lang="es-CO" sz="1600" b="1" i="1" dirty="0" smtClean="0">
                <a:solidFill>
                  <a:srgbClr val="2463AA"/>
                </a:solidFill>
                <a:latin typeface="Montserrat Thin" panose="00000300000000000000" pitchFamily="2" charset="0"/>
              </a:rPr>
              <a:t>our </a:t>
            </a:r>
            <a:endParaRPr lang="es-US" sz="1600" b="1" i="1" dirty="0">
              <a:solidFill>
                <a:srgbClr val="2463AA"/>
              </a:solidFill>
              <a:latin typeface="Montserrat Thin" panose="00000300000000000000" pitchFamily="2" charset="0"/>
            </a:endParaRPr>
          </a:p>
        </p:txBody>
      </p:sp>
      <p:sp>
        <p:nvSpPr>
          <p:cNvPr id="24" name="Rectángulo 23"/>
          <p:cNvSpPr/>
          <p:nvPr/>
        </p:nvSpPr>
        <p:spPr>
          <a:xfrm>
            <a:off x="4795322" y="850931"/>
            <a:ext cx="4348678" cy="33566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t">
              <a:lnSpc>
                <a:spcPct val="107000"/>
              </a:lnSpc>
              <a:spcAft>
                <a:spcPts val="0"/>
              </a:spcAft>
            </a:pPr>
            <a:r>
              <a:rPr lang="es-CO" sz="1600" b="1" i="1" dirty="0" smtClean="0">
                <a:solidFill>
                  <a:srgbClr val="2463AA"/>
                </a:solidFill>
                <a:latin typeface="Montserrat Thin" panose="00000300000000000000" pitchFamily="2" charset="0"/>
              </a:rPr>
              <a:t>¿QUÉ CONOCERÁS?</a:t>
            </a:r>
          </a:p>
          <a:p>
            <a:pPr algn="ctr" fontAlgn="t">
              <a:lnSpc>
                <a:spcPct val="107000"/>
              </a:lnSpc>
              <a:spcAft>
                <a:spcPts val="0"/>
              </a:spcAft>
            </a:pPr>
            <a:endParaRPr lang="es-US" sz="1200" i="1" dirty="0">
              <a:latin typeface="Montserrat Thin" panose="00000300000000000000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spcAft>
                <a:spcPts val="0"/>
              </a:spcAft>
              <a:buBlip>
                <a:blip r:embed="rId10"/>
              </a:buBlip>
            </a:pPr>
            <a:r>
              <a:rPr lang="es-CO" sz="1200" i="1" dirty="0">
                <a:latin typeface="Montserrat Light" panose="000004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Parque </a:t>
            </a:r>
            <a:r>
              <a:rPr lang="es-CO" sz="1200" i="1" dirty="0" smtClean="0">
                <a:latin typeface="Montserrat Light" panose="000004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Almirante Padilla </a:t>
            </a:r>
            <a:endParaRPr lang="es-US" sz="1200" i="1" dirty="0">
              <a:latin typeface="Montserrat Light" panose="00000400000000000000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spcAft>
                <a:spcPts val="0"/>
              </a:spcAft>
              <a:buBlip>
                <a:blip r:embed="rId10"/>
              </a:buBlip>
            </a:pPr>
            <a:r>
              <a:rPr lang="es-CO" sz="1200" i="1" dirty="0">
                <a:latin typeface="Montserrat Light" panose="000004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Catedra Nuestra Señora de Los Remedios </a:t>
            </a:r>
            <a:endParaRPr lang="es-US" sz="1200" i="1" dirty="0">
              <a:latin typeface="Montserrat Light" panose="00000400000000000000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spcAft>
                <a:spcPts val="0"/>
              </a:spcAft>
              <a:buBlip>
                <a:blip r:embed="rId10"/>
              </a:buBlip>
            </a:pPr>
            <a:r>
              <a:rPr lang="es-CO" sz="1200" i="1" dirty="0">
                <a:latin typeface="Montserrat Light" panose="000004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Callejón de las brisas </a:t>
            </a:r>
            <a:endParaRPr lang="es-US" sz="1200" i="1" dirty="0">
              <a:latin typeface="Montserrat Light" panose="00000400000000000000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spcAft>
                <a:spcPts val="0"/>
              </a:spcAft>
              <a:buBlip>
                <a:blip r:embed="rId10"/>
              </a:buBlip>
            </a:pPr>
            <a:r>
              <a:rPr lang="es-CO" sz="1200" i="1" dirty="0">
                <a:latin typeface="Montserrat Light" panose="000004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Monumento al  milagro de  La Virgen de Los Remedios.</a:t>
            </a:r>
            <a:endParaRPr lang="es-US" sz="1200" i="1" dirty="0">
              <a:latin typeface="Montserrat Light" panose="00000400000000000000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spcAft>
                <a:spcPts val="0"/>
              </a:spcAft>
              <a:buBlip>
                <a:blip r:embed="rId10"/>
              </a:buBlip>
            </a:pPr>
            <a:r>
              <a:rPr lang="es-CO" sz="1200" i="1" dirty="0">
                <a:latin typeface="Montserrat Light" panose="000004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Muelle turístico de Riohacha</a:t>
            </a:r>
            <a:endParaRPr lang="es-US" sz="1200" i="1" dirty="0">
              <a:latin typeface="Montserrat Light" panose="00000400000000000000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spcAft>
                <a:spcPts val="0"/>
              </a:spcAft>
              <a:buBlip>
                <a:blip r:embed="rId10"/>
              </a:buBlip>
            </a:pPr>
            <a:r>
              <a:rPr lang="es-CO" sz="1200" i="1" dirty="0">
                <a:latin typeface="Montserrat Light" panose="000004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Monumento a la identidad </a:t>
            </a:r>
            <a:endParaRPr lang="es-US" sz="1200" i="1" dirty="0">
              <a:latin typeface="Montserrat Light" panose="00000400000000000000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spcAft>
                <a:spcPts val="0"/>
              </a:spcAft>
              <a:buBlip>
                <a:blip r:embed="rId10"/>
              </a:buBlip>
            </a:pPr>
            <a:r>
              <a:rPr lang="es-CO" sz="1200" i="1" dirty="0">
                <a:latin typeface="Montserrat Light" panose="000004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Parque Nicolás de Federmann </a:t>
            </a:r>
            <a:endParaRPr lang="es-US" sz="1200" i="1" dirty="0">
              <a:latin typeface="Montserrat Light" panose="00000400000000000000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spcAft>
                <a:spcPts val="0"/>
              </a:spcAft>
              <a:buBlip>
                <a:blip r:embed="rId10"/>
              </a:buBlip>
            </a:pPr>
            <a:r>
              <a:rPr lang="es-CO" sz="1200" i="1" dirty="0">
                <a:latin typeface="Montserrat Light" panose="000004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Monumento al Palabrero </a:t>
            </a:r>
            <a:endParaRPr lang="es-US" sz="1200" i="1" dirty="0">
              <a:latin typeface="Montserrat Light" panose="00000400000000000000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spcAft>
                <a:spcPts val="0"/>
              </a:spcAft>
              <a:buBlip>
                <a:blip r:embed="rId10"/>
              </a:buBlip>
            </a:pPr>
            <a:r>
              <a:rPr lang="es-CO" sz="1200" i="1" dirty="0">
                <a:latin typeface="Montserrat Light" panose="000004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Yo amo Riohacha</a:t>
            </a:r>
            <a:endParaRPr lang="es-US" sz="1200" i="1" dirty="0">
              <a:latin typeface="Montserrat Light" panose="00000400000000000000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Blip>
                <a:blip r:embed="rId10"/>
              </a:buBlip>
            </a:pPr>
            <a:r>
              <a:rPr lang="es-CO" sz="1200" i="1" dirty="0">
                <a:latin typeface="Montserrat Light" panose="000004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Monumento de las mariposas amarillas</a:t>
            </a:r>
            <a:r>
              <a:rPr lang="es-CO" sz="1200" dirty="0">
                <a:latin typeface="Montserrat Light" panose="000004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fontAlgn="t">
              <a:lnSpc>
                <a:spcPct val="107000"/>
              </a:lnSpc>
            </a:pPr>
            <a:r>
              <a:rPr lang="es-CO" sz="1400" b="1" i="1" dirty="0" smtClean="0">
                <a:solidFill>
                  <a:srgbClr val="2463AA"/>
                </a:solidFill>
                <a:latin typeface="Montserrat Thin" panose="00000300000000000000" pitchFamily="2" charset="0"/>
              </a:rPr>
              <a:t>Tiempo: 1 h 30 min</a:t>
            </a:r>
            <a:endParaRPr lang="es-US" sz="1400" b="1" i="1" dirty="0" smtClean="0">
              <a:solidFill>
                <a:srgbClr val="2463AA"/>
              </a:solidFill>
              <a:latin typeface="Montserrat Thin" panose="00000300000000000000" pitchFamily="2" charset="0"/>
            </a:endParaRPr>
          </a:p>
          <a:p>
            <a:pPr lvl="0">
              <a:lnSpc>
                <a:spcPct val="107000"/>
              </a:lnSpc>
              <a:spcAft>
                <a:spcPts val="800"/>
              </a:spcAft>
            </a:pPr>
            <a:endParaRPr lang="es-US" sz="1400" dirty="0">
              <a:effectLst/>
              <a:latin typeface="Montserrat Thin" panose="00000300000000000000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0" name="Rectángulo redondeado 19">
            <a:hlinkClick r:id="rId9"/>
          </p:cNvPr>
          <p:cNvSpPr/>
          <p:nvPr/>
        </p:nvSpPr>
        <p:spPr>
          <a:xfrm>
            <a:off x="1591986" y="5565761"/>
            <a:ext cx="1670545" cy="369605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050" i="1" dirty="0" smtClean="0">
                <a:latin typeface="Montserrat ExtraLight" panose="00000300000000000000" pitchFamily="2" charset="0"/>
              </a:rPr>
              <a:t>Consulta toda la información </a:t>
            </a:r>
            <a:endParaRPr lang="es-US" sz="1050" i="1" dirty="0">
              <a:latin typeface="Montserrat ExtraLight" panose="00000300000000000000" pitchFamily="2" charset="0"/>
            </a:endParaRPr>
          </a:p>
        </p:txBody>
      </p:sp>
      <p:pic>
        <p:nvPicPr>
          <p:cNvPr id="27" name="Imagen 26"/>
          <p:cNvPicPr>
            <a:picLocks noChangeAspect="1"/>
          </p:cNvPicPr>
          <p:nvPr/>
        </p:nvPicPr>
        <p:blipFill rotWithShape="1">
          <a:blip r:embed="rId1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4" t="5218" r="1484" b="90333"/>
          <a:stretch/>
        </p:blipFill>
        <p:spPr>
          <a:xfrm>
            <a:off x="0" y="6728689"/>
            <a:ext cx="9144000" cy="221480"/>
          </a:xfrm>
          <a:prstGeom prst="rect">
            <a:avLst/>
          </a:prstGeom>
        </p:spPr>
      </p:pic>
      <p:pic>
        <p:nvPicPr>
          <p:cNvPr id="16" name="Imagen 15">
            <a:hlinkClick r:id="rId12"/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1322" y="6397430"/>
            <a:ext cx="360000" cy="360000"/>
          </a:xfrm>
          <a:prstGeom prst="rect">
            <a:avLst/>
          </a:prstGeom>
        </p:spPr>
      </p:pic>
      <p:pic>
        <p:nvPicPr>
          <p:cNvPr id="12" name="Imagen 11">
            <a:hlinkClick r:id="rId7"/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287" y="6319926"/>
            <a:ext cx="462784" cy="462784"/>
          </a:xfrm>
          <a:prstGeom prst="rect">
            <a:avLst/>
          </a:prstGeom>
        </p:spPr>
      </p:pic>
      <p:pic>
        <p:nvPicPr>
          <p:cNvPr id="15" name="Imagen 14">
            <a:hlinkClick r:id="rId13"/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655" y="6397430"/>
            <a:ext cx="360000" cy="360000"/>
          </a:xfrm>
          <a:prstGeom prst="rect">
            <a:avLst/>
          </a:prstGeom>
        </p:spPr>
      </p:pic>
      <p:pic>
        <p:nvPicPr>
          <p:cNvPr id="18" name="Imagen 17">
            <a:hlinkClick r:id="rId14"/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5170" y="6397430"/>
            <a:ext cx="360000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459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0" y="543297"/>
            <a:ext cx="4086000" cy="4086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Rectángulo redondeado 11"/>
          <p:cNvSpPr/>
          <p:nvPr/>
        </p:nvSpPr>
        <p:spPr>
          <a:xfrm>
            <a:off x="0" y="6203373"/>
            <a:ext cx="9144000" cy="654627"/>
          </a:xfrm>
          <a:prstGeom prst="roundRect">
            <a:avLst>
              <a:gd name="adj" fmla="val 667"/>
            </a:avLst>
          </a:prstGeom>
          <a:solidFill>
            <a:srgbClr val="2463A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 dirty="0"/>
          </a:p>
        </p:txBody>
      </p:sp>
      <p:sp>
        <p:nvSpPr>
          <p:cNvPr id="14" name="CuadroTexto 13">
            <a:hlinkClick r:id="rId3"/>
          </p:cNvPr>
          <p:cNvSpPr txBox="1"/>
          <p:nvPr/>
        </p:nvSpPr>
        <p:spPr>
          <a:xfrm>
            <a:off x="655337" y="6385384"/>
            <a:ext cx="17456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600" b="1" dirty="0">
                <a:solidFill>
                  <a:schemeClr val="bg1"/>
                </a:solidFill>
                <a:latin typeface="Montserrat Thin" panose="00000300000000000000" pitchFamily="2" charset="0"/>
              </a:rPr>
              <a:t>+57 3205011419</a:t>
            </a:r>
            <a:endParaRPr lang="es-US" sz="1600" b="1" dirty="0">
              <a:solidFill>
                <a:schemeClr val="bg1"/>
              </a:solidFill>
              <a:latin typeface="Montserrat Thin" panose="00000300000000000000" pitchFamily="2" charset="0"/>
            </a:endParaRPr>
          </a:p>
        </p:txBody>
      </p:sp>
      <p:sp>
        <p:nvSpPr>
          <p:cNvPr id="15" name="CuadroTexto 14">
            <a:hlinkClick r:id="rId4"/>
          </p:cNvPr>
          <p:cNvSpPr txBox="1"/>
          <p:nvPr/>
        </p:nvSpPr>
        <p:spPr>
          <a:xfrm>
            <a:off x="3226377" y="6397430"/>
            <a:ext cx="23795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 smtClean="0">
                <a:solidFill>
                  <a:schemeClr val="bg1"/>
                </a:solidFill>
                <a:latin typeface="Montserrat Thin" panose="00000300000000000000" pitchFamily="2" charset="0"/>
              </a:rPr>
              <a:t>www.almaguajira.com</a:t>
            </a:r>
            <a:endParaRPr lang="es-US" sz="1400" dirty="0">
              <a:solidFill>
                <a:schemeClr val="bg1"/>
              </a:solidFill>
              <a:latin typeface="Montserrat Thin" panose="00000300000000000000" pitchFamily="2" charset="0"/>
            </a:endParaRPr>
          </a:p>
        </p:txBody>
      </p:sp>
      <p:sp>
        <p:nvSpPr>
          <p:cNvPr id="18" name="CuadroTexto 17"/>
          <p:cNvSpPr txBox="1"/>
          <p:nvPr/>
        </p:nvSpPr>
        <p:spPr>
          <a:xfrm>
            <a:off x="7081322" y="6397430"/>
            <a:ext cx="17759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 smtClean="0">
                <a:solidFill>
                  <a:schemeClr val="bg1"/>
                </a:solidFill>
                <a:latin typeface="Montserrat Thin" panose="00000300000000000000" pitchFamily="2" charset="0"/>
              </a:rPr>
              <a:t>AlmaGuajiraViajes</a:t>
            </a:r>
            <a:endParaRPr lang="es-US" sz="1400" dirty="0">
              <a:solidFill>
                <a:schemeClr val="bg1"/>
              </a:solidFill>
              <a:latin typeface="Montserrat Thin" panose="00000300000000000000" pitchFamily="2" charset="0"/>
            </a:endParaRPr>
          </a:p>
        </p:txBody>
      </p:sp>
      <p:sp>
        <p:nvSpPr>
          <p:cNvPr id="20" name="CuadroTexto 19">
            <a:hlinkClick r:id="rId5"/>
          </p:cNvPr>
          <p:cNvSpPr txBox="1"/>
          <p:nvPr/>
        </p:nvSpPr>
        <p:spPr>
          <a:xfrm>
            <a:off x="805543" y="4953000"/>
            <a:ext cx="3309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b="1" i="1" dirty="0">
                <a:solidFill>
                  <a:srgbClr val="2463AA"/>
                </a:solidFill>
                <a:latin typeface="Montserrat Thin" panose="00000300000000000000" pitchFamily="2" charset="0"/>
              </a:rPr>
              <a:t>City tour </a:t>
            </a:r>
            <a:r>
              <a:rPr lang="es-CO" b="1" i="1" dirty="0" smtClean="0">
                <a:solidFill>
                  <a:srgbClr val="2463AA"/>
                </a:solidFill>
                <a:latin typeface="Montserrat Thin" panose="00000300000000000000" pitchFamily="2" charset="0"/>
              </a:rPr>
              <a:t>Riohacha </a:t>
            </a:r>
            <a:endParaRPr lang="es-US" b="1" i="1" dirty="0">
              <a:solidFill>
                <a:srgbClr val="2463AA"/>
              </a:solidFill>
              <a:latin typeface="Montserrat Thin" panose="00000300000000000000" pitchFamily="2" charset="0"/>
            </a:endParaRPr>
          </a:p>
        </p:txBody>
      </p:sp>
      <p:sp>
        <p:nvSpPr>
          <p:cNvPr id="2" name="Rectángulo 1"/>
          <p:cNvSpPr/>
          <p:nvPr/>
        </p:nvSpPr>
        <p:spPr>
          <a:xfrm>
            <a:off x="4887686" y="457474"/>
            <a:ext cx="3969631" cy="4495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t">
              <a:lnSpc>
                <a:spcPct val="107000"/>
              </a:lnSpc>
              <a:spcAft>
                <a:spcPts val="0"/>
              </a:spcAft>
            </a:pPr>
            <a:r>
              <a:rPr lang="es-CO" sz="1400" b="1" i="1" dirty="0">
                <a:solidFill>
                  <a:srgbClr val="2B65AE"/>
                </a:solidFill>
                <a:latin typeface="Montserrat Light" panose="00000400000000000000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INFORMACIÓN DEL TOUR</a:t>
            </a:r>
            <a:endParaRPr lang="es-US" sz="1400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fontAlgn="t">
              <a:lnSpc>
                <a:spcPct val="107000"/>
              </a:lnSpc>
              <a:spcAft>
                <a:spcPts val="800"/>
              </a:spcAft>
            </a:pPr>
            <a:r>
              <a:rPr lang="es-CO" sz="1200" i="1" dirty="0" smtClean="0">
                <a:latin typeface="Montserrat Light" panose="00000400000000000000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Este </a:t>
            </a:r>
            <a:r>
              <a:rPr lang="es-CO" sz="1200" i="1" dirty="0">
                <a:latin typeface="Montserrat Light" panose="00000400000000000000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es un plan súper recomendado en la ciudad, ideal para disfrutar ya  sea solo, en pareja, con familiares o amigos, Riohacha es una de las ciudades más antigua de toda América, ven a conocer sus historias mitos y leyendas, iremos por todos los monumentos de la ciudad contándote el significado que se le da a  cada uno de ellos.  </a:t>
            </a:r>
          </a:p>
          <a:p>
            <a:pPr fontAlgn="t">
              <a:lnSpc>
                <a:spcPct val="107000"/>
              </a:lnSpc>
              <a:spcAft>
                <a:spcPts val="800"/>
              </a:spcAft>
            </a:pPr>
            <a:r>
              <a:rPr lang="es-CO" sz="1200" i="1" dirty="0">
                <a:latin typeface="Montserrat Light" panose="00000400000000000000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Será una experiencia memorable hablaremos de vallenato, carnavales, literatura y otras cosas más que solo los locales conocemos,  además nos tomaremos una bebida, la de su elección y en un lugar imperdible de la ciudad</a:t>
            </a:r>
            <a:r>
              <a:rPr lang="es-CO" sz="1200" i="1" dirty="0" smtClean="0">
                <a:latin typeface="Montserrat Light" panose="00000400000000000000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.</a:t>
            </a:r>
          </a:p>
          <a:p>
            <a:pPr fontAlgn="t">
              <a:lnSpc>
                <a:spcPct val="107000"/>
              </a:lnSpc>
              <a:spcAft>
                <a:spcPts val="800"/>
              </a:spcAft>
            </a:pPr>
            <a:endParaRPr lang="es-CO" sz="1200" i="1" dirty="0">
              <a:latin typeface="Montserrat Light" panose="00000400000000000000" pitchFamily="2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Blip>
                <a:blip r:embed="rId6"/>
              </a:buBlip>
            </a:pPr>
            <a:r>
              <a:rPr lang="es-CO" sz="1200" i="1" dirty="0">
                <a:latin typeface="Montserrat Light" panose="000004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Servicio de guía profesional de turismo</a:t>
            </a:r>
            <a:endParaRPr lang="es-US" sz="1200" i="1" dirty="0">
              <a:latin typeface="Montserrat Light" panose="00000400000000000000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Blip>
                <a:blip r:embed="rId6"/>
              </a:buBlip>
            </a:pPr>
            <a:r>
              <a:rPr lang="es-CO" sz="1200" i="1" dirty="0">
                <a:latin typeface="Montserrat Light" panose="000004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Póliza de Seguro </a:t>
            </a:r>
            <a:endParaRPr lang="es-US" sz="1200" i="1" dirty="0">
              <a:latin typeface="Montserrat Light" panose="00000400000000000000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Blip>
                <a:blip r:embed="rId6"/>
              </a:buBlip>
            </a:pPr>
            <a:r>
              <a:rPr lang="es-CO" sz="1200" i="1" dirty="0">
                <a:latin typeface="Montserrat Light" panose="000004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Transporte </a:t>
            </a:r>
            <a:endParaRPr lang="es-US" sz="1200" i="1" dirty="0">
              <a:latin typeface="Montserrat Light" panose="00000400000000000000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fontAlgn="t">
              <a:lnSpc>
                <a:spcPct val="107000"/>
              </a:lnSpc>
              <a:spcAft>
                <a:spcPts val="800"/>
              </a:spcAft>
            </a:pPr>
            <a:r>
              <a:rPr lang="es-CO" sz="1200" i="1" dirty="0" smtClean="0">
                <a:latin typeface="Montserrat Light" panose="00000400000000000000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endParaRPr lang="es-CO" sz="1200" i="1" dirty="0">
              <a:latin typeface="Montserrat Light" panose="00000400000000000000" pitchFamily="2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22" name="Rectángulo redondeado 21">
            <a:hlinkClick r:id="rId5"/>
          </p:cNvPr>
          <p:cNvSpPr/>
          <p:nvPr/>
        </p:nvSpPr>
        <p:spPr>
          <a:xfrm>
            <a:off x="1591986" y="5565761"/>
            <a:ext cx="1670545" cy="369605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050" i="1" dirty="0" smtClean="0">
                <a:latin typeface="Montserrat ExtraLight" panose="00000300000000000000" pitchFamily="2" charset="0"/>
              </a:rPr>
              <a:t>Consulta toda la información </a:t>
            </a:r>
            <a:endParaRPr lang="es-US" sz="1050" i="1" dirty="0">
              <a:latin typeface="Montserrat ExtraLight" panose="00000300000000000000" pitchFamily="2" charset="0"/>
            </a:endParaRPr>
          </a:p>
        </p:txBody>
      </p:sp>
      <p:pic>
        <p:nvPicPr>
          <p:cNvPr id="23" name="Imagen 22"/>
          <p:cNvPicPr>
            <a:picLocks noChangeAspect="1"/>
          </p:cNvPicPr>
          <p:nvPr/>
        </p:nvPicPr>
        <p:blipFill rotWithShape="1"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4" t="5218" r="1484" b="90333"/>
          <a:stretch/>
        </p:blipFill>
        <p:spPr>
          <a:xfrm>
            <a:off x="0" y="6728689"/>
            <a:ext cx="9144000" cy="221480"/>
          </a:xfrm>
          <a:prstGeom prst="rect">
            <a:avLst/>
          </a:prstGeom>
        </p:spPr>
      </p:pic>
      <p:pic>
        <p:nvPicPr>
          <p:cNvPr id="13" name="Imagen 12">
            <a:hlinkClick r:id="rId3"/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287" y="6319926"/>
            <a:ext cx="462784" cy="462784"/>
          </a:xfrm>
          <a:prstGeom prst="rect">
            <a:avLst/>
          </a:prstGeom>
        </p:spPr>
      </p:pic>
      <p:pic>
        <p:nvPicPr>
          <p:cNvPr id="16" name="Imagen 15">
            <a:hlinkClick r:id="rId9"/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655" y="6397430"/>
            <a:ext cx="360000" cy="360000"/>
          </a:xfrm>
          <a:prstGeom prst="rect">
            <a:avLst/>
          </a:prstGeom>
        </p:spPr>
      </p:pic>
      <p:pic>
        <p:nvPicPr>
          <p:cNvPr id="17" name="Imagen 16">
            <a:hlinkClick r:id="rId11"/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1322" y="6397430"/>
            <a:ext cx="360000" cy="360000"/>
          </a:xfrm>
          <a:prstGeom prst="rect">
            <a:avLst/>
          </a:prstGeom>
        </p:spPr>
      </p:pic>
      <p:pic>
        <p:nvPicPr>
          <p:cNvPr id="19" name="Imagen 18">
            <a:hlinkClick r:id="rId13"/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5170" y="6397430"/>
            <a:ext cx="360000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014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253" y="547036"/>
            <a:ext cx="4084747" cy="40847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Rectángulo redondeado 10"/>
          <p:cNvSpPr/>
          <p:nvPr/>
        </p:nvSpPr>
        <p:spPr>
          <a:xfrm>
            <a:off x="0" y="6203373"/>
            <a:ext cx="9144000" cy="654627"/>
          </a:xfrm>
          <a:prstGeom prst="roundRect">
            <a:avLst>
              <a:gd name="adj" fmla="val 667"/>
            </a:avLst>
          </a:prstGeom>
          <a:solidFill>
            <a:srgbClr val="2463A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 dirty="0"/>
          </a:p>
        </p:txBody>
      </p:sp>
      <p:sp>
        <p:nvSpPr>
          <p:cNvPr id="13" name="CuadroTexto 12">
            <a:hlinkClick r:id="rId3"/>
          </p:cNvPr>
          <p:cNvSpPr txBox="1"/>
          <p:nvPr/>
        </p:nvSpPr>
        <p:spPr>
          <a:xfrm>
            <a:off x="655337" y="6385384"/>
            <a:ext cx="17456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600" b="1" dirty="0">
                <a:solidFill>
                  <a:schemeClr val="bg1"/>
                </a:solidFill>
                <a:latin typeface="Montserrat Thin" panose="00000300000000000000" pitchFamily="2" charset="0"/>
              </a:rPr>
              <a:t>+57 3205011419</a:t>
            </a:r>
            <a:endParaRPr lang="es-US" sz="1600" b="1" dirty="0">
              <a:solidFill>
                <a:schemeClr val="bg1"/>
              </a:solidFill>
              <a:latin typeface="Montserrat Thin" panose="00000300000000000000" pitchFamily="2" charset="0"/>
            </a:endParaRPr>
          </a:p>
        </p:txBody>
      </p:sp>
      <p:sp>
        <p:nvSpPr>
          <p:cNvPr id="14" name="CuadroTexto 13">
            <a:hlinkClick r:id="rId4"/>
          </p:cNvPr>
          <p:cNvSpPr txBox="1"/>
          <p:nvPr/>
        </p:nvSpPr>
        <p:spPr>
          <a:xfrm>
            <a:off x="3226377" y="6397430"/>
            <a:ext cx="23795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 smtClean="0">
                <a:solidFill>
                  <a:schemeClr val="bg1"/>
                </a:solidFill>
                <a:latin typeface="Montserrat Thin" panose="00000300000000000000" pitchFamily="2" charset="0"/>
              </a:rPr>
              <a:t>www.almaguajira.com</a:t>
            </a:r>
            <a:endParaRPr lang="es-US" sz="1400" dirty="0">
              <a:solidFill>
                <a:schemeClr val="bg1"/>
              </a:solidFill>
              <a:latin typeface="Montserrat Thin" panose="00000300000000000000" pitchFamily="2" charset="0"/>
            </a:endParaRPr>
          </a:p>
        </p:txBody>
      </p:sp>
      <p:sp>
        <p:nvSpPr>
          <p:cNvPr id="17" name="CuadroTexto 16"/>
          <p:cNvSpPr txBox="1"/>
          <p:nvPr/>
        </p:nvSpPr>
        <p:spPr>
          <a:xfrm>
            <a:off x="7081322" y="6397430"/>
            <a:ext cx="17759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 smtClean="0">
                <a:solidFill>
                  <a:schemeClr val="bg1"/>
                </a:solidFill>
                <a:latin typeface="Montserrat Thin" panose="00000300000000000000" pitchFamily="2" charset="0"/>
              </a:rPr>
              <a:t>AlmaGuajiraViajes</a:t>
            </a:r>
            <a:endParaRPr lang="es-US" sz="1400" dirty="0">
              <a:solidFill>
                <a:schemeClr val="bg1"/>
              </a:solidFill>
              <a:latin typeface="Montserrat Thin" panose="00000300000000000000" pitchFamily="2" charset="0"/>
            </a:endParaRPr>
          </a:p>
        </p:txBody>
      </p:sp>
      <p:sp>
        <p:nvSpPr>
          <p:cNvPr id="19" name="CuadroTexto 18">
            <a:hlinkClick r:id="rId5"/>
          </p:cNvPr>
          <p:cNvSpPr txBox="1"/>
          <p:nvPr/>
        </p:nvSpPr>
        <p:spPr>
          <a:xfrm>
            <a:off x="805543" y="4953000"/>
            <a:ext cx="33092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b="1" i="1" dirty="0">
                <a:solidFill>
                  <a:srgbClr val="2463AA"/>
                </a:solidFill>
                <a:latin typeface="Montserrat Thin" panose="00000300000000000000" pitchFamily="2" charset="0"/>
              </a:rPr>
              <a:t>Full Day Cabo de la </a:t>
            </a:r>
            <a:r>
              <a:rPr lang="es-CO" b="1" i="1" dirty="0" smtClean="0">
                <a:solidFill>
                  <a:srgbClr val="2463AA"/>
                </a:solidFill>
                <a:latin typeface="Montserrat Thin" panose="00000300000000000000" pitchFamily="2" charset="0"/>
              </a:rPr>
              <a:t>Vela </a:t>
            </a:r>
            <a:r>
              <a:rPr lang="es-CO" b="1" i="1" dirty="0">
                <a:solidFill>
                  <a:srgbClr val="2463AA"/>
                </a:solidFill>
                <a:latin typeface="Montserrat Thin" panose="00000300000000000000" pitchFamily="2" charset="0"/>
              </a:rPr>
              <a:t>(pasadía)</a:t>
            </a:r>
            <a:endParaRPr lang="es-US" b="1" i="1" dirty="0">
              <a:solidFill>
                <a:srgbClr val="2463AA"/>
              </a:solidFill>
              <a:latin typeface="Montserrat Thin" panose="00000300000000000000" pitchFamily="2" charset="0"/>
            </a:endParaRPr>
          </a:p>
        </p:txBody>
      </p:sp>
      <p:sp>
        <p:nvSpPr>
          <p:cNvPr id="2" name="Rectángulo 1"/>
          <p:cNvSpPr/>
          <p:nvPr/>
        </p:nvSpPr>
        <p:spPr>
          <a:xfrm>
            <a:off x="4572000" y="547036"/>
            <a:ext cx="4615322" cy="53340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s-CO" sz="1400" b="1" i="1" dirty="0" smtClean="0">
                <a:solidFill>
                  <a:srgbClr val="2B65AE"/>
                </a:solidFill>
                <a:latin typeface="Montserrat Light" panose="00000400000000000000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INFORMACIÓN </a:t>
            </a:r>
            <a:r>
              <a:rPr lang="es-CO" sz="1400" b="1" i="1" dirty="0">
                <a:solidFill>
                  <a:srgbClr val="2B65AE"/>
                </a:solidFill>
                <a:latin typeface="Montserrat Light" panose="00000400000000000000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DEL TOUR</a:t>
            </a:r>
            <a:endParaRPr lang="es-US" sz="1400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s-CO" sz="1200" i="1" dirty="0" smtClean="0">
                <a:latin typeface="Montserrat Light" panose="000004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De </a:t>
            </a:r>
            <a:r>
              <a:rPr lang="es-CO" sz="1200" i="1" dirty="0">
                <a:latin typeface="Montserrat Light" panose="000004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una manera profesional,  divertida y entretenida te llevaremos a recorrer los siguientes lugares: </a:t>
            </a:r>
            <a:r>
              <a:rPr lang="es-CO" sz="1200" b="1" i="1" dirty="0">
                <a:latin typeface="Montserrat Light" panose="000004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Salinas de Manaure</a:t>
            </a:r>
            <a:r>
              <a:rPr lang="es-CO" sz="1200" i="1" dirty="0">
                <a:latin typeface="Montserrat Light" panose="000004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, dónde te vamos a enseñar cuál es el proceso que conlleva la producción de sal mineral, caminarás sobre losas y pilas de sal, además podemos  mostrarte las aguas rosadas, que se encuentren en esa temporada. En </a:t>
            </a:r>
            <a:r>
              <a:rPr lang="es-CO" sz="1200" b="1" i="1" dirty="0">
                <a:latin typeface="Montserrat Light" panose="000004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Uribía </a:t>
            </a:r>
            <a:r>
              <a:rPr lang="es-CO" sz="1200" i="1" dirty="0">
                <a:latin typeface="Montserrat Light" panose="000004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qué es la capital indígena de Colombia haremos una visita guiada  por la plaza. Además también visitaremos:</a:t>
            </a:r>
            <a:endParaRPr lang="es-US" sz="1200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Blip>
                <a:blip r:embed="rId6"/>
              </a:buBlip>
            </a:pPr>
            <a:r>
              <a:rPr lang="es-CO" sz="1200" i="1" dirty="0">
                <a:latin typeface="Montserrat Light" panose="000004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Vía Férrea del Cerrejón </a:t>
            </a:r>
            <a:endParaRPr lang="es-US" sz="1200" i="1" dirty="0">
              <a:latin typeface="Montserrat Light" panose="00000400000000000000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Blip>
                <a:blip r:embed="rId6"/>
              </a:buBlip>
            </a:pPr>
            <a:r>
              <a:rPr lang="es-CO" sz="1200" i="1" dirty="0">
                <a:latin typeface="Montserrat Light" panose="000004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Dunas del pilón</a:t>
            </a:r>
            <a:endParaRPr lang="es-US" sz="1200" i="1" dirty="0">
              <a:latin typeface="Montserrat Light" panose="00000400000000000000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Blip>
                <a:blip r:embed="rId6"/>
              </a:buBlip>
            </a:pPr>
            <a:r>
              <a:rPr lang="es-CO" sz="1200" i="1" dirty="0">
                <a:latin typeface="Montserrat Light" panose="000004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Playa Arcoíris.</a:t>
            </a:r>
            <a:endParaRPr lang="es-US" sz="1200" i="1" dirty="0">
              <a:latin typeface="Montserrat Light" panose="00000400000000000000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Blip>
                <a:blip r:embed="rId6"/>
              </a:buBlip>
            </a:pPr>
            <a:r>
              <a:rPr lang="es-CO" sz="1200" i="1" dirty="0">
                <a:latin typeface="Montserrat Light" panose="000004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Cerro Kama’aichi (pilón de azúcar)</a:t>
            </a:r>
            <a:endParaRPr lang="es-US" sz="1200" i="1" dirty="0">
              <a:latin typeface="Montserrat Light" panose="00000400000000000000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Blip>
                <a:blip r:embed="rId6"/>
              </a:buBlip>
            </a:pPr>
            <a:r>
              <a:rPr lang="es-CO" sz="1200" i="1" dirty="0">
                <a:latin typeface="Montserrat Light" panose="000004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La playa dorada</a:t>
            </a:r>
            <a:endParaRPr lang="es-US" sz="1200" i="1" dirty="0">
              <a:latin typeface="Montserrat Light" panose="00000400000000000000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Blip>
                <a:blip r:embed="rId6"/>
              </a:buBlip>
            </a:pPr>
            <a:r>
              <a:rPr lang="es-CO" sz="1200" i="1" dirty="0">
                <a:latin typeface="Montserrat Light" panose="000004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Faro del cabo de la vela</a:t>
            </a:r>
            <a:endParaRPr lang="es-US" sz="1200" i="1" dirty="0">
              <a:latin typeface="Montserrat Light" panose="00000400000000000000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Blip>
                <a:blip r:embed="rId6"/>
              </a:buBlip>
            </a:pPr>
            <a:r>
              <a:rPr lang="es-CO" sz="1200" i="1" dirty="0">
                <a:latin typeface="Montserrat Light" panose="000004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La Bahía del Cabo de la Vela</a:t>
            </a:r>
            <a:r>
              <a:rPr lang="es-CO" sz="1600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s-US" sz="1600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s-CO" sz="1200" i="1" dirty="0">
                <a:latin typeface="Montserrat Light" panose="000004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Iremos sin prisas, habrá tiempo para fotografías este es un plan para todas las edades.</a:t>
            </a:r>
            <a:endParaRPr lang="es-US" sz="1200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s-CO" sz="1200" i="1" dirty="0">
                <a:latin typeface="Montserrat Light" panose="000004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¡Anímate! si quieres aprender, pasarla bien y contribuir a las comunidades locales.</a:t>
            </a:r>
            <a:endParaRPr lang="es-US" sz="1200" i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0" name="Rectángulo redondeado 19">
            <a:hlinkClick r:id="rId5"/>
          </p:cNvPr>
          <p:cNvSpPr/>
          <p:nvPr/>
        </p:nvSpPr>
        <p:spPr>
          <a:xfrm>
            <a:off x="1591986" y="5565761"/>
            <a:ext cx="1670545" cy="369605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050" i="1" dirty="0" smtClean="0">
                <a:latin typeface="Montserrat ExtraLight" panose="00000300000000000000" pitchFamily="2" charset="0"/>
              </a:rPr>
              <a:t>Consulta toda la información </a:t>
            </a:r>
            <a:endParaRPr lang="es-US" sz="1050" i="1" dirty="0">
              <a:latin typeface="Montserrat ExtraLight" panose="00000300000000000000" pitchFamily="2" charset="0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126" y="318043"/>
            <a:ext cx="945889" cy="945889"/>
          </a:xfrm>
          <a:prstGeom prst="rect">
            <a:avLst/>
          </a:prstGeom>
        </p:spPr>
      </p:pic>
      <p:pic>
        <p:nvPicPr>
          <p:cNvPr id="21" name="Imagen 20"/>
          <p:cNvPicPr>
            <a:picLocks noChangeAspect="1"/>
          </p:cNvPicPr>
          <p:nvPr/>
        </p:nvPicPr>
        <p:blipFill rotWithShape="1"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4" t="5218" r="1484" b="90333"/>
          <a:stretch/>
        </p:blipFill>
        <p:spPr>
          <a:xfrm>
            <a:off x="0" y="6728689"/>
            <a:ext cx="9144000" cy="221480"/>
          </a:xfrm>
          <a:prstGeom prst="rect">
            <a:avLst/>
          </a:prstGeom>
        </p:spPr>
      </p:pic>
      <p:pic>
        <p:nvPicPr>
          <p:cNvPr id="12" name="Imagen 11">
            <a:hlinkClick r:id="rId3"/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287" y="6319926"/>
            <a:ext cx="462784" cy="462784"/>
          </a:xfrm>
          <a:prstGeom prst="rect">
            <a:avLst/>
          </a:prstGeom>
        </p:spPr>
      </p:pic>
      <p:pic>
        <p:nvPicPr>
          <p:cNvPr id="15" name="Imagen 14">
            <a:hlinkClick r:id="rId10"/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655" y="6397430"/>
            <a:ext cx="360000" cy="360000"/>
          </a:xfrm>
          <a:prstGeom prst="rect">
            <a:avLst/>
          </a:prstGeom>
        </p:spPr>
      </p:pic>
      <p:pic>
        <p:nvPicPr>
          <p:cNvPr id="16" name="Imagen 15">
            <a:hlinkClick r:id="rId12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1322" y="6397430"/>
            <a:ext cx="360000" cy="360000"/>
          </a:xfrm>
          <a:prstGeom prst="rect">
            <a:avLst/>
          </a:prstGeom>
        </p:spPr>
      </p:pic>
      <p:pic>
        <p:nvPicPr>
          <p:cNvPr id="18" name="Imagen 17">
            <a:hlinkClick r:id="rId14"/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5170" y="6397430"/>
            <a:ext cx="360000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17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redondeado 1"/>
          <p:cNvSpPr/>
          <p:nvPr/>
        </p:nvSpPr>
        <p:spPr>
          <a:xfrm>
            <a:off x="0" y="6203373"/>
            <a:ext cx="9144000" cy="654627"/>
          </a:xfrm>
          <a:prstGeom prst="roundRect">
            <a:avLst>
              <a:gd name="adj" fmla="val 667"/>
            </a:avLst>
          </a:prstGeom>
          <a:solidFill>
            <a:srgbClr val="2463A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 dirty="0"/>
          </a:p>
        </p:txBody>
      </p:sp>
      <p:sp>
        <p:nvSpPr>
          <p:cNvPr id="4" name="CuadroTexto 3"/>
          <p:cNvSpPr txBox="1"/>
          <p:nvPr/>
        </p:nvSpPr>
        <p:spPr>
          <a:xfrm>
            <a:off x="655337" y="6385384"/>
            <a:ext cx="17456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600" b="1" dirty="0">
                <a:solidFill>
                  <a:schemeClr val="bg1"/>
                </a:solidFill>
                <a:latin typeface="Montserrat Thin" panose="00000300000000000000" pitchFamily="2" charset="0"/>
              </a:rPr>
              <a:t>+57 3205011419</a:t>
            </a:r>
            <a:endParaRPr lang="es-US" sz="1600" b="1" dirty="0">
              <a:solidFill>
                <a:schemeClr val="bg1"/>
              </a:solidFill>
              <a:latin typeface="Montserrat Thin" panose="00000300000000000000" pitchFamily="2" charset="0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3226377" y="6397430"/>
            <a:ext cx="23795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 smtClean="0">
                <a:solidFill>
                  <a:schemeClr val="bg1"/>
                </a:solidFill>
                <a:latin typeface="Montserrat Thin" panose="00000300000000000000" pitchFamily="2" charset="0"/>
              </a:rPr>
              <a:t>www.almaguajira.com</a:t>
            </a:r>
            <a:endParaRPr lang="es-US" sz="1400" dirty="0">
              <a:solidFill>
                <a:schemeClr val="bg1"/>
              </a:solidFill>
              <a:latin typeface="Montserrat Thin" panose="00000300000000000000" pitchFamily="2" charset="0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7081322" y="6397430"/>
            <a:ext cx="17759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 smtClean="0">
                <a:solidFill>
                  <a:schemeClr val="bg1"/>
                </a:solidFill>
                <a:latin typeface="Montserrat Thin" panose="00000300000000000000" pitchFamily="2" charset="0"/>
              </a:rPr>
              <a:t>AlmaGuajiraViajes</a:t>
            </a:r>
            <a:endParaRPr lang="es-US" sz="1400" dirty="0">
              <a:solidFill>
                <a:schemeClr val="bg1"/>
              </a:solidFill>
              <a:latin typeface="Montserrat Thin" panose="00000300000000000000" pitchFamily="2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00" y="544286"/>
            <a:ext cx="4050000" cy="405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CuadroTexto 11">
            <a:hlinkClick r:id="rId3"/>
          </p:cNvPr>
          <p:cNvSpPr txBox="1"/>
          <p:nvPr/>
        </p:nvSpPr>
        <p:spPr>
          <a:xfrm>
            <a:off x="805543" y="4953000"/>
            <a:ext cx="33092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b="1" i="1" dirty="0">
                <a:solidFill>
                  <a:srgbClr val="2463AA"/>
                </a:solidFill>
                <a:latin typeface="Montserrat Thin" panose="00000300000000000000" pitchFamily="2" charset="0"/>
              </a:rPr>
              <a:t>Amanecer en el Cabo</a:t>
            </a:r>
          </a:p>
          <a:p>
            <a:pPr algn="ctr"/>
            <a:r>
              <a:rPr lang="es-CO" b="1" i="1" dirty="0">
                <a:solidFill>
                  <a:srgbClr val="2463AA"/>
                </a:solidFill>
                <a:latin typeface="Montserrat Thin" panose="00000300000000000000" pitchFamily="2" charset="0"/>
              </a:rPr>
              <a:t>2  Días / 1 Noche</a:t>
            </a:r>
            <a:endParaRPr lang="es-US" b="1" i="1" dirty="0">
              <a:solidFill>
                <a:srgbClr val="2463AA"/>
              </a:solidFill>
              <a:latin typeface="Montserrat Thin" panose="00000300000000000000" pitchFamily="2" charset="0"/>
            </a:endParaRPr>
          </a:p>
        </p:txBody>
      </p:sp>
      <p:sp>
        <p:nvSpPr>
          <p:cNvPr id="13" name="Rectángulo redondeado 12">
            <a:hlinkClick r:id="rId3"/>
          </p:cNvPr>
          <p:cNvSpPr/>
          <p:nvPr/>
        </p:nvSpPr>
        <p:spPr>
          <a:xfrm>
            <a:off x="1591986" y="5565761"/>
            <a:ext cx="1670545" cy="369605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050" i="1" dirty="0" smtClean="0">
                <a:latin typeface="Montserrat ExtraLight" panose="00000300000000000000" pitchFamily="2" charset="0"/>
              </a:rPr>
              <a:t>Consulta toda la información </a:t>
            </a:r>
            <a:endParaRPr lang="es-US" sz="1050" i="1" dirty="0">
              <a:latin typeface="Montserrat ExtraLight" panose="00000300000000000000" pitchFamily="2" charset="0"/>
            </a:endParaRPr>
          </a:p>
        </p:txBody>
      </p:sp>
      <p:sp>
        <p:nvSpPr>
          <p:cNvPr id="10" name="Rectángulo 9"/>
          <p:cNvSpPr/>
          <p:nvPr/>
        </p:nvSpPr>
        <p:spPr>
          <a:xfrm>
            <a:off x="4702628" y="320516"/>
            <a:ext cx="4154689" cy="39971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t">
              <a:lnSpc>
                <a:spcPct val="107000"/>
              </a:lnSpc>
              <a:spcAft>
                <a:spcPts val="0"/>
              </a:spcAft>
            </a:pPr>
            <a:r>
              <a:rPr lang="es-CO" sz="1400" b="1" i="1" dirty="0">
                <a:solidFill>
                  <a:srgbClr val="2B65AE"/>
                </a:solidFill>
                <a:latin typeface="Montserrat Light" panose="00000400000000000000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¿QUÉ CONOCERÁS?</a:t>
            </a:r>
            <a:endParaRPr lang="es-US" sz="1400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fontAlgn="base"/>
            <a:endParaRPr lang="es-US" dirty="0">
              <a:solidFill>
                <a:srgbClr val="323130"/>
              </a:solidFill>
              <a:latin typeface="Segoe UI" panose="020B0502040204020203" pitchFamily="34" charset="0"/>
            </a:endParaRPr>
          </a:p>
          <a:p>
            <a:pPr marL="342900" indent="-342900" fontAlgn="base">
              <a:lnSpc>
                <a:spcPct val="107000"/>
              </a:lnSpc>
              <a:spcAft>
                <a:spcPts val="800"/>
              </a:spcAft>
              <a:buBlip>
                <a:blip r:embed="rId4"/>
              </a:buBlip>
            </a:pPr>
            <a:r>
              <a:rPr lang="es-US" sz="1200" i="1" dirty="0">
                <a:latin typeface="Montserrat Light" panose="000004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Salinas de Manaure.</a:t>
            </a:r>
          </a:p>
          <a:p>
            <a:pPr marL="342900" indent="-342900" fontAlgn="base">
              <a:lnSpc>
                <a:spcPct val="107000"/>
              </a:lnSpc>
              <a:spcAft>
                <a:spcPts val="800"/>
              </a:spcAft>
              <a:buBlip>
                <a:blip r:embed="rId4"/>
              </a:buBlip>
            </a:pPr>
            <a:r>
              <a:rPr lang="es-CO" sz="1200" i="1" dirty="0">
                <a:latin typeface="Montserrat Light" panose="000004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Plaza Uribía </a:t>
            </a:r>
            <a:endParaRPr lang="es-US" sz="1200" i="1" dirty="0">
              <a:latin typeface="Montserrat Light" panose="00000400000000000000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 fontAlgn="base">
              <a:lnSpc>
                <a:spcPct val="107000"/>
              </a:lnSpc>
              <a:spcAft>
                <a:spcPts val="800"/>
              </a:spcAft>
              <a:buBlip>
                <a:blip r:embed="rId4"/>
              </a:buBlip>
            </a:pPr>
            <a:r>
              <a:rPr lang="es-US" sz="1200" i="1" dirty="0">
                <a:latin typeface="Montserrat Light" panose="000004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Bahía del cabo de la vela</a:t>
            </a:r>
          </a:p>
          <a:p>
            <a:pPr marL="342900" indent="-342900" fontAlgn="base">
              <a:lnSpc>
                <a:spcPct val="107000"/>
              </a:lnSpc>
              <a:spcAft>
                <a:spcPts val="800"/>
              </a:spcAft>
              <a:buBlip>
                <a:blip r:embed="rId4"/>
              </a:buBlip>
            </a:pPr>
            <a:r>
              <a:rPr lang="es-US" sz="1200" i="1" dirty="0">
                <a:latin typeface="Montserrat Light" panose="000004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Dunas del pilón.</a:t>
            </a:r>
          </a:p>
          <a:p>
            <a:pPr marL="342900" indent="-342900" fontAlgn="base">
              <a:lnSpc>
                <a:spcPct val="107000"/>
              </a:lnSpc>
              <a:spcAft>
                <a:spcPts val="800"/>
              </a:spcAft>
              <a:buBlip>
                <a:blip r:embed="rId4"/>
              </a:buBlip>
            </a:pPr>
            <a:r>
              <a:rPr lang="es-US" sz="1200" i="1" dirty="0">
                <a:latin typeface="Montserrat Light" panose="000004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Playa Dorada</a:t>
            </a:r>
          </a:p>
          <a:p>
            <a:pPr marL="342900" indent="-342900" fontAlgn="base">
              <a:lnSpc>
                <a:spcPct val="107000"/>
              </a:lnSpc>
              <a:spcAft>
                <a:spcPts val="800"/>
              </a:spcAft>
              <a:buBlip>
                <a:blip r:embed="rId4"/>
              </a:buBlip>
            </a:pPr>
            <a:r>
              <a:rPr lang="es-US" sz="1200" i="1" dirty="0">
                <a:latin typeface="Montserrat Light" panose="000004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Atardecer desde el Cerro del </a:t>
            </a:r>
            <a:r>
              <a:rPr lang="es-US" sz="1200" i="1" dirty="0" smtClean="0">
                <a:latin typeface="Montserrat Light" panose="000004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faro</a:t>
            </a:r>
          </a:p>
          <a:p>
            <a:pPr marL="342900" indent="-342900" fontAlgn="base">
              <a:lnSpc>
                <a:spcPct val="107000"/>
              </a:lnSpc>
              <a:spcAft>
                <a:spcPts val="800"/>
              </a:spcAft>
              <a:buBlip>
                <a:blip r:embed="rId4"/>
              </a:buBlip>
            </a:pPr>
            <a:r>
              <a:rPr lang="es-CO" sz="1200" i="1" dirty="0" smtClean="0">
                <a:latin typeface="Montserrat Light" panose="000004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Reunión social con fogata (opcional)</a:t>
            </a:r>
            <a:endParaRPr lang="es-US" sz="1200" i="1" dirty="0">
              <a:latin typeface="Montserrat Light" panose="00000400000000000000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 fontAlgn="base">
              <a:lnSpc>
                <a:spcPct val="107000"/>
              </a:lnSpc>
              <a:spcAft>
                <a:spcPts val="800"/>
              </a:spcAft>
              <a:buBlip>
                <a:blip r:embed="rId4"/>
              </a:buBlip>
            </a:pPr>
            <a:r>
              <a:rPr lang="es-US" sz="1200" i="1" dirty="0">
                <a:latin typeface="Montserrat Light" panose="000004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Cerro Kama'aichi </a:t>
            </a:r>
            <a:r>
              <a:rPr lang="es-US" sz="1200" i="1" dirty="0" smtClean="0">
                <a:latin typeface="Montserrat Light" panose="000004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( </a:t>
            </a:r>
            <a:r>
              <a:rPr lang="es-US" sz="1200" i="1" dirty="0">
                <a:latin typeface="Montserrat Light" panose="000004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Pilón de azúcar) </a:t>
            </a:r>
          </a:p>
          <a:p>
            <a:pPr marL="342900" indent="-342900" fontAlgn="base">
              <a:lnSpc>
                <a:spcPct val="107000"/>
              </a:lnSpc>
              <a:spcAft>
                <a:spcPts val="800"/>
              </a:spcAft>
              <a:buBlip>
                <a:blip r:embed="rId4"/>
              </a:buBlip>
            </a:pPr>
            <a:r>
              <a:rPr lang="es-US" sz="1200" i="1" dirty="0">
                <a:latin typeface="Montserrat Light" panose="000004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Playa arcoíris.</a:t>
            </a:r>
          </a:p>
          <a:p>
            <a:pPr fontAlgn="base">
              <a:lnSpc>
                <a:spcPct val="107000"/>
              </a:lnSpc>
              <a:spcAft>
                <a:spcPts val="800"/>
              </a:spcAft>
            </a:pPr>
            <a:r>
              <a:rPr lang="es-US" sz="1200" i="1" dirty="0">
                <a:latin typeface="Montserrat Light" panose="000004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/>
            </a:r>
            <a:br>
              <a:rPr lang="es-US" sz="1200" i="1" dirty="0">
                <a:latin typeface="Montserrat Light" panose="000004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s-US" sz="1200" i="1" dirty="0">
              <a:latin typeface="Montserrat Light" panose="00000400000000000000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fontAlgn="base">
              <a:lnSpc>
                <a:spcPct val="107000"/>
              </a:lnSpc>
              <a:spcAft>
                <a:spcPts val="800"/>
              </a:spcAft>
            </a:pPr>
            <a:r>
              <a:rPr lang="es-US" sz="1200" i="1" dirty="0">
                <a:latin typeface="Montserrat Light" panose="000004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El tour comienza a las 7:00 AM</a:t>
            </a:r>
          </a:p>
        </p:txBody>
      </p:sp>
      <p:pic>
        <p:nvPicPr>
          <p:cNvPr id="14" name="Imagen 13"/>
          <p:cNvPicPr>
            <a:picLocks noChangeAspect="1"/>
          </p:cNvPicPr>
          <p:nvPr/>
        </p:nvPicPr>
        <p:blipFill rotWithShape="1"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4" t="5218" r="1484" b="90333"/>
          <a:stretch/>
        </p:blipFill>
        <p:spPr>
          <a:xfrm>
            <a:off x="0" y="6728689"/>
            <a:ext cx="9144000" cy="221480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287" y="6319926"/>
            <a:ext cx="462784" cy="462784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655" y="6397430"/>
            <a:ext cx="360000" cy="36000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1322" y="6397430"/>
            <a:ext cx="360000" cy="36000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5170" y="6397430"/>
            <a:ext cx="360000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592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redondeado 1"/>
          <p:cNvSpPr/>
          <p:nvPr/>
        </p:nvSpPr>
        <p:spPr>
          <a:xfrm>
            <a:off x="0" y="6203373"/>
            <a:ext cx="9144000" cy="654627"/>
          </a:xfrm>
          <a:prstGeom prst="roundRect">
            <a:avLst>
              <a:gd name="adj" fmla="val 667"/>
            </a:avLst>
          </a:prstGeom>
          <a:solidFill>
            <a:srgbClr val="2463A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 dirty="0"/>
          </a:p>
        </p:txBody>
      </p:sp>
      <p:sp>
        <p:nvSpPr>
          <p:cNvPr id="4" name="CuadroTexto 3"/>
          <p:cNvSpPr txBox="1"/>
          <p:nvPr/>
        </p:nvSpPr>
        <p:spPr>
          <a:xfrm>
            <a:off x="655337" y="6385384"/>
            <a:ext cx="17456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600" b="1" dirty="0">
                <a:solidFill>
                  <a:schemeClr val="bg1"/>
                </a:solidFill>
                <a:latin typeface="Montserrat Thin" panose="00000300000000000000" pitchFamily="2" charset="0"/>
              </a:rPr>
              <a:t>+57 3205011419</a:t>
            </a:r>
            <a:endParaRPr lang="es-US" sz="1600" b="1" dirty="0">
              <a:solidFill>
                <a:schemeClr val="bg1"/>
              </a:solidFill>
              <a:latin typeface="Montserrat Thin" panose="00000300000000000000" pitchFamily="2" charset="0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3226377" y="6397430"/>
            <a:ext cx="23795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 smtClean="0">
                <a:solidFill>
                  <a:schemeClr val="bg1"/>
                </a:solidFill>
                <a:latin typeface="Montserrat Thin" panose="00000300000000000000" pitchFamily="2" charset="0"/>
              </a:rPr>
              <a:t>www.almaguajira.com</a:t>
            </a:r>
            <a:endParaRPr lang="es-US" sz="1400" dirty="0">
              <a:solidFill>
                <a:schemeClr val="bg1"/>
              </a:solidFill>
              <a:latin typeface="Montserrat Thin" panose="00000300000000000000" pitchFamily="2" charset="0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7081322" y="6397430"/>
            <a:ext cx="17759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 smtClean="0">
                <a:solidFill>
                  <a:schemeClr val="bg1"/>
                </a:solidFill>
                <a:latin typeface="Montserrat Thin" panose="00000300000000000000" pitchFamily="2" charset="0"/>
              </a:rPr>
              <a:t>AlmaGuajiraViajes</a:t>
            </a:r>
            <a:endParaRPr lang="es-US" sz="1400" dirty="0">
              <a:solidFill>
                <a:schemeClr val="bg1"/>
              </a:solidFill>
              <a:latin typeface="Montserrat Thin" panose="00000300000000000000" pitchFamily="2" charset="0"/>
            </a:endParaRPr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0" y="547109"/>
            <a:ext cx="4086000" cy="4086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CuadroTexto 14">
            <a:hlinkClick r:id="rId3"/>
          </p:cNvPr>
          <p:cNvSpPr txBox="1"/>
          <p:nvPr/>
        </p:nvSpPr>
        <p:spPr>
          <a:xfrm>
            <a:off x="805543" y="4953000"/>
            <a:ext cx="33092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b="1" i="1" dirty="0">
                <a:solidFill>
                  <a:srgbClr val="2463AA"/>
                </a:solidFill>
                <a:latin typeface="Montserrat Thin" panose="00000300000000000000" pitchFamily="2" charset="0"/>
              </a:rPr>
              <a:t>Alta Guajira</a:t>
            </a:r>
          </a:p>
          <a:p>
            <a:pPr algn="ctr"/>
            <a:r>
              <a:rPr lang="es-CO" b="1" i="1" dirty="0">
                <a:solidFill>
                  <a:srgbClr val="2463AA"/>
                </a:solidFill>
                <a:latin typeface="Montserrat Thin" panose="00000300000000000000" pitchFamily="2" charset="0"/>
              </a:rPr>
              <a:t> 3 Días / 2 Noches </a:t>
            </a:r>
            <a:endParaRPr lang="es-US" b="1" i="1" dirty="0">
              <a:solidFill>
                <a:srgbClr val="2463AA"/>
              </a:solidFill>
              <a:latin typeface="Montserrat Thin" panose="00000300000000000000" pitchFamily="2" charset="0"/>
            </a:endParaRPr>
          </a:p>
        </p:txBody>
      </p:sp>
      <p:sp>
        <p:nvSpPr>
          <p:cNvPr id="10" name="Rectángulo 9"/>
          <p:cNvSpPr/>
          <p:nvPr/>
        </p:nvSpPr>
        <p:spPr>
          <a:xfrm>
            <a:off x="5115644" y="326571"/>
            <a:ext cx="3741673" cy="50857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s-CO" sz="1200" b="1" i="1" dirty="0" smtClean="0">
                <a:solidFill>
                  <a:srgbClr val="2B65AE"/>
                </a:solidFill>
                <a:latin typeface="Montserrat Light" panose="00000400000000000000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ALTA GUAJIRA</a:t>
            </a: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s-CO" sz="1200" b="1" i="1" dirty="0" smtClean="0">
                <a:solidFill>
                  <a:srgbClr val="2B65AE"/>
                </a:solidFill>
                <a:latin typeface="Montserrat Light" panose="00000400000000000000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 (</a:t>
            </a:r>
            <a:r>
              <a:rPr lang="es-CO" sz="1200" b="1" i="1" dirty="0">
                <a:solidFill>
                  <a:srgbClr val="2B65AE"/>
                </a:solidFill>
                <a:latin typeface="Montserrat Light" panose="00000400000000000000" pitchFamily="2" charset="0"/>
                <a:ea typeface="Times New Roman" panose="02020603050405020304" pitchFamily="18" charset="0"/>
                <a:cs typeface="Calibri Light" panose="020F0302020204030204" pitchFamily="34" charset="0"/>
              </a:rPr>
              <a:t>3 DIAS  2 NOCHES</a:t>
            </a:r>
            <a:r>
              <a:rPr lang="es-CO" sz="1200" b="1" i="1" dirty="0" smtClean="0">
                <a:solidFill>
                  <a:srgbClr val="2B65AE"/>
                </a:solidFill>
                <a:latin typeface="Montserrat Light" panose="00000400000000000000" pitchFamily="2" charset="0"/>
                <a:ea typeface="Times New Roman" panose="02020603050405020304" pitchFamily="18" charset="0"/>
                <a:cs typeface="Calibri Light" panose="020F0302020204030204" pitchFamily="34" charset="0"/>
              </a:rPr>
              <a:t>)</a:t>
            </a:r>
            <a:endParaRPr lang="es-US" sz="1200" b="1" i="1" dirty="0" smtClean="0">
              <a:solidFill>
                <a:srgbClr val="2B65AE"/>
              </a:solidFill>
              <a:latin typeface="Montserrat Light" panose="00000400000000000000" pitchFamily="2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fontAlgn="t">
              <a:lnSpc>
                <a:spcPct val="107000"/>
              </a:lnSpc>
              <a:spcAft>
                <a:spcPts val="0"/>
              </a:spcAft>
            </a:pPr>
            <a:r>
              <a:rPr lang="es-CO" sz="1200" b="1" dirty="0">
                <a:solidFill>
                  <a:srgbClr val="2B65AE"/>
                </a:solidFill>
                <a:latin typeface="Montserrat Light" panose="00000400000000000000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 </a:t>
            </a:r>
            <a:endParaRPr lang="es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Blip>
                <a:blip r:embed="rId4"/>
              </a:buBlip>
            </a:pPr>
            <a:r>
              <a:rPr lang="es-CO" sz="1200" i="1" dirty="0">
                <a:latin typeface="Montserrat Light" panose="000004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Salinas de Manaure</a:t>
            </a:r>
            <a:endParaRPr lang="es-US" sz="1200" i="1" dirty="0">
              <a:latin typeface="Montserrat Light" panose="00000400000000000000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Blip>
                <a:blip r:embed="rId4"/>
              </a:buBlip>
            </a:pPr>
            <a:r>
              <a:rPr lang="es-CO" sz="1200" i="1" dirty="0">
                <a:latin typeface="Montserrat Light" panose="000004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Uribía  </a:t>
            </a:r>
            <a:endParaRPr lang="es-US" sz="1200" i="1" dirty="0">
              <a:latin typeface="Montserrat Light" panose="00000400000000000000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Blip>
                <a:blip r:embed="rId4"/>
              </a:buBlip>
            </a:pPr>
            <a:r>
              <a:rPr lang="es-CO" sz="1200" i="1" dirty="0">
                <a:latin typeface="Montserrat Light" panose="000004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Vía Férrea </a:t>
            </a:r>
            <a:endParaRPr lang="es-US" sz="1200" i="1" dirty="0">
              <a:latin typeface="Montserrat Light" panose="00000400000000000000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Blip>
                <a:blip r:embed="rId4"/>
              </a:buBlip>
            </a:pPr>
            <a:r>
              <a:rPr lang="es-CO" sz="1200" i="1" dirty="0">
                <a:latin typeface="Montserrat Light" panose="000004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Dunas del Pilón de Azúcar</a:t>
            </a:r>
            <a:endParaRPr lang="es-US" sz="1200" i="1" dirty="0">
              <a:latin typeface="Montserrat Light" panose="00000400000000000000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Blip>
                <a:blip r:embed="rId4"/>
              </a:buBlip>
            </a:pPr>
            <a:r>
              <a:rPr lang="es-CO" sz="1200" i="1" dirty="0">
                <a:latin typeface="Montserrat Light" panose="000004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Playa Arcoíris</a:t>
            </a:r>
            <a:endParaRPr lang="es-US" sz="1200" i="1" dirty="0">
              <a:latin typeface="Montserrat Light" panose="00000400000000000000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Blip>
                <a:blip r:embed="rId4"/>
              </a:buBlip>
            </a:pPr>
            <a:r>
              <a:rPr lang="es-CO" sz="1200" i="1" dirty="0">
                <a:latin typeface="Montserrat Light" panose="000004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Cerro Kama’aichi  (Pilón de azúcar)</a:t>
            </a:r>
            <a:endParaRPr lang="es-US" sz="1200" i="1" dirty="0">
              <a:latin typeface="Montserrat Light" panose="00000400000000000000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Blip>
                <a:blip r:embed="rId4"/>
              </a:buBlip>
            </a:pPr>
            <a:r>
              <a:rPr lang="es-CO" sz="1200" i="1" dirty="0">
                <a:latin typeface="Montserrat Light" panose="000004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La Bahía del Cabo de la Vela </a:t>
            </a:r>
            <a:endParaRPr lang="es-US" sz="1200" i="1" dirty="0">
              <a:latin typeface="Montserrat Light" panose="00000400000000000000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Blip>
                <a:blip r:embed="rId4"/>
              </a:buBlip>
            </a:pPr>
            <a:r>
              <a:rPr lang="es-CO" sz="1200" i="1" dirty="0">
                <a:latin typeface="Montserrat Light" panose="000004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Parque Eólico Jepirachi</a:t>
            </a:r>
            <a:endParaRPr lang="es-US" sz="1200" i="1" dirty="0">
              <a:latin typeface="Montserrat Light" panose="00000400000000000000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Blip>
                <a:blip r:embed="rId4"/>
              </a:buBlip>
            </a:pPr>
            <a:r>
              <a:rPr lang="es-CO" sz="1200" i="1" dirty="0">
                <a:latin typeface="Montserrat Light" panose="000004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Desierto de puerto nuevo </a:t>
            </a:r>
            <a:endParaRPr lang="es-US" sz="1200" i="1" dirty="0">
              <a:latin typeface="Montserrat Light" panose="00000400000000000000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Blip>
                <a:blip r:embed="rId4"/>
              </a:buBlip>
            </a:pPr>
            <a:r>
              <a:rPr lang="es-CO" sz="1200" i="1" dirty="0">
                <a:latin typeface="Montserrat Light" panose="000004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Desierto de Bahía honda </a:t>
            </a:r>
            <a:endParaRPr lang="es-US" sz="1200" i="1" dirty="0">
              <a:latin typeface="Montserrat Light" panose="00000400000000000000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Blip>
                <a:blip r:embed="rId4"/>
              </a:buBlip>
            </a:pPr>
            <a:r>
              <a:rPr lang="es-CO" sz="1200" i="1" dirty="0">
                <a:latin typeface="Montserrat Light" panose="000004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Playa Pusheo</a:t>
            </a:r>
            <a:endParaRPr lang="es-US" sz="1200" i="1" dirty="0">
              <a:latin typeface="Montserrat Light" panose="00000400000000000000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Blip>
                <a:blip r:embed="rId4"/>
              </a:buBlip>
            </a:pPr>
            <a:r>
              <a:rPr lang="es-CO" sz="1200" i="1" dirty="0">
                <a:latin typeface="Montserrat Light" panose="000004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Dunas de Taroa </a:t>
            </a:r>
            <a:endParaRPr lang="es-US" sz="1200" i="1" dirty="0">
              <a:latin typeface="Montserrat Light" panose="00000400000000000000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Blip>
                <a:blip r:embed="rId4"/>
              </a:buBlip>
            </a:pPr>
            <a:r>
              <a:rPr lang="es-CO" sz="1200" i="1" dirty="0">
                <a:latin typeface="Montserrat Light" panose="000004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Faro de Punta Gallinas </a:t>
            </a:r>
            <a:endParaRPr lang="es-US" sz="1200" i="1" dirty="0">
              <a:latin typeface="Montserrat Light" panose="00000400000000000000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Blip>
                <a:blip r:embed="rId4"/>
              </a:buBlip>
            </a:pPr>
            <a:r>
              <a:rPr lang="es-CO" sz="1200" i="1" dirty="0">
                <a:latin typeface="Montserrat Light" panose="000004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Mirador de Casares  </a:t>
            </a:r>
            <a:endParaRPr lang="es-CO" sz="1200" i="1" dirty="0" smtClean="0">
              <a:latin typeface="Montserrat Light" panose="00000400000000000000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Blip>
                <a:blip r:embed="rId4"/>
              </a:buBlip>
            </a:pPr>
            <a:endParaRPr lang="es-US" sz="1200" i="1" dirty="0">
              <a:latin typeface="Montserrat Light" panose="00000400000000000000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6" name="Rectángulo redondeado 15">
            <a:hlinkClick r:id="rId3"/>
          </p:cNvPr>
          <p:cNvSpPr/>
          <p:nvPr/>
        </p:nvSpPr>
        <p:spPr>
          <a:xfrm>
            <a:off x="1591986" y="5565761"/>
            <a:ext cx="1670545" cy="369605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050" i="1" dirty="0" smtClean="0">
                <a:latin typeface="Montserrat ExtraLight" panose="00000300000000000000" pitchFamily="2" charset="0"/>
              </a:rPr>
              <a:t>Consulta toda la información </a:t>
            </a:r>
            <a:endParaRPr lang="es-US" sz="1050" i="1" dirty="0">
              <a:latin typeface="Montserrat ExtraLight" panose="00000300000000000000" pitchFamily="2" charset="0"/>
            </a:endParaRPr>
          </a:p>
        </p:txBody>
      </p:sp>
      <p:pic>
        <p:nvPicPr>
          <p:cNvPr id="18" name="Imagen 17"/>
          <p:cNvPicPr>
            <a:picLocks noChangeAspect="1"/>
          </p:cNvPicPr>
          <p:nvPr/>
        </p:nvPicPr>
        <p:blipFill rotWithShape="1"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4" t="5218" r="1484" b="90333"/>
          <a:stretch/>
        </p:blipFill>
        <p:spPr>
          <a:xfrm>
            <a:off x="0" y="6728689"/>
            <a:ext cx="9144000" cy="221480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287" y="6319926"/>
            <a:ext cx="462784" cy="462784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655" y="6397430"/>
            <a:ext cx="360000" cy="36000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1322" y="6397430"/>
            <a:ext cx="360000" cy="36000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5170" y="6397430"/>
            <a:ext cx="360000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390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redondeado 1"/>
          <p:cNvSpPr/>
          <p:nvPr/>
        </p:nvSpPr>
        <p:spPr>
          <a:xfrm>
            <a:off x="0" y="6203373"/>
            <a:ext cx="9144000" cy="654627"/>
          </a:xfrm>
          <a:prstGeom prst="roundRect">
            <a:avLst>
              <a:gd name="adj" fmla="val 667"/>
            </a:avLst>
          </a:prstGeom>
          <a:solidFill>
            <a:srgbClr val="2463A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 dirty="0"/>
          </a:p>
        </p:txBody>
      </p:sp>
      <p:sp>
        <p:nvSpPr>
          <p:cNvPr id="4" name="CuadroTexto 3"/>
          <p:cNvSpPr txBox="1"/>
          <p:nvPr/>
        </p:nvSpPr>
        <p:spPr>
          <a:xfrm>
            <a:off x="655337" y="6385384"/>
            <a:ext cx="17456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600" b="1" dirty="0">
                <a:solidFill>
                  <a:schemeClr val="bg1"/>
                </a:solidFill>
                <a:latin typeface="Montserrat Thin" panose="00000300000000000000" pitchFamily="2" charset="0"/>
              </a:rPr>
              <a:t>+57 3205011419</a:t>
            </a:r>
            <a:endParaRPr lang="es-US" sz="1600" b="1" dirty="0">
              <a:solidFill>
                <a:schemeClr val="bg1"/>
              </a:solidFill>
              <a:latin typeface="Montserrat Thin" panose="00000300000000000000" pitchFamily="2" charset="0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3226377" y="6397430"/>
            <a:ext cx="23795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 smtClean="0">
                <a:solidFill>
                  <a:schemeClr val="bg1"/>
                </a:solidFill>
                <a:latin typeface="Montserrat Thin" panose="00000300000000000000" pitchFamily="2" charset="0"/>
              </a:rPr>
              <a:t>www.almaguajira.com</a:t>
            </a:r>
            <a:endParaRPr lang="es-US" sz="1400" dirty="0">
              <a:solidFill>
                <a:schemeClr val="bg1"/>
              </a:solidFill>
              <a:latin typeface="Montserrat Thin" panose="00000300000000000000" pitchFamily="2" charset="0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7081322" y="6397430"/>
            <a:ext cx="17759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 smtClean="0">
                <a:solidFill>
                  <a:schemeClr val="bg1"/>
                </a:solidFill>
                <a:latin typeface="Montserrat Thin" panose="00000300000000000000" pitchFamily="2" charset="0"/>
              </a:rPr>
              <a:t>AlmaGuajiraViajes</a:t>
            </a:r>
            <a:endParaRPr lang="es-US" sz="1400" dirty="0">
              <a:solidFill>
                <a:schemeClr val="bg1"/>
              </a:solidFill>
              <a:latin typeface="Montserrat Thin" panose="00000300000000000000" pitchFamily="2" charset="0"/>
            </a:endParaRP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0" y="536258"/>
            <a:ext cx="4086000" cy="4086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CuadroTexto 14">
            <a:hlinkClick r:id="rId3"/>
          </p:cNvPr>
          <p:cNvSpPr txBox="1"/>
          <p:nvPr/>
        </p:nvSpPr>
        <p:spPr>
          <a:xfrm>
            <a:off x="805543" y="4953000"/>
            <a:ext cx="33092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b="1" i="1" dirty="0">
                <a:solidFill>
                  <a:srgbClr val="2463AA"/>
                </a:solidFill>
                <a:latin typeface="Montserrat Thin" panose="00000300000000000000" pitchFamily="2" charset="0"/>
              </a:rPr>
              <a:t>Alta Guajira</a:t>
            </a:r>
          </a:p>
          <a:p>
            <a:pPr algn="ctr"/>
            <a:r>
              <a:rPr lang="es-CO" b="1" i="1" dirty="0">
                <a:solidFill>
                  <a:srgbClr val="2463AA"/>
                </a:solidFill>
                <a:latin typeface="Montserrat Thin" panose="00000300000000000000" pitchFamily="2" charset="0"/>
              </a:rPr>
              <a:t>4Días / 3 Noches</a:t>
            </a:r>
            <a:r>
              <a:rPr lang="es-CO" i="1" dirty="0" smtClean="0">
                <a:latin typeface="Montserrat Thin" panose="00000300000000000000" pitchFamily="2" charset="0"/>
              </a:rPr>
              <a:t> </a:t>
            </a:r>
            <a:endParaRPr lang="es-US" i="1" dirty="0">
              <a:latin typeface="Montserrat Thin" panose="00000300000000000000" pitchFamily="2" charset="0"/>
            </a:endParaRPr>
          </a:p>
        </p:txBody>
      </p:sp>
      <p:sp>
        <p:nvSpPr>
          <p:cNvPr id="16" name="Rectángulo redondeado 15">
            <a:hlinkClick r:id="rId3"/>
          </p:cNvPr>
          <p:cNvSpPr/>
          <p:nvPr/>
        </p:nvSpPr>
        <p:spPr>
          <a:xfrm>
            <a:off x="1591986" y="5565761"/>
            <a:ext cx="1670545" cy="369605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050" i="1" dirty="0" smtClean="0">
                <a:latin typeface="Montserrat ExtraLight" panose="00000300000000000000" pitchFamily="2" charset="0"/>
              </a:rPr>
              <a:t>Consulta toda la información </a:t>
            </a:r>
            <a:endParaRPr lang="es-US" sz="1050" i="1" dirty="0">
              <a:latin typeface="Montserrat ExtraLight" panose="00000300000000000000" pitchFamily="2" charset="0"/>
            </a:endParaRPr>
          </a:p>
        </p:txBody>
      </p:sp>
      <p:sp>
        <p:nvSpPr>
          <p:cNvPr id="17" name="Rectángulo 16"/>
          <p:cNvSpPr/>
          <p:nvPr/>
        </p:nvSpPr>
        <p:spPr>
          <a:xfrm>
            <a:off x="5018314" y="536258"/>
            <a:ext cx="3923998" cy="32456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t">
              <a:lnSpc>
                <a:spcPct val="107000"/>
              </a:lnSpc>
            </a:pPr>
            <a:r>
              <a:rPr lang="es-CO" sz="1200" b="1" i="1" dirty="0">
                <a:solidFill>
                  <a:srgbClr val="2B65AE"/>
                </a:solidFill>
                <a:latin typeface="Montserrat Light" panose="00000400000000000000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¿QUE </a:t>
            </a:r>
            <a:r>
              <a:rPr lang="es-CO" sz="1200" b="1" i="1" dirty="0" smtClean="0">
                <a:solidFill>
                  <a:srgbClr val="2B65AE"/>
                </a:solidFill>
                <a:latin typeface="Montserrat Light" panose="00000400000000000000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INCLUYE?</a:t>
            </a:r>
            <a:endParaRPr lang="es-US" sz="1200" b="1" i="1" dirty="0">
              <a:solidFill>
                <a:srgbClr val="2B65AE"/>
              </a:solidFill>
              <a:latin typeface="Montserrat Light" panose="00000400000000000000" pitchFamily="2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fontAlgn="base">
              <a:lnSpc>
                <a:spcPct val="107000"/>
              </a:lnSpc>
              <a:spcAft>
                <a:spcPts val="800"/>
              </a:spcAft>
            </a:pPr>
            <a:endParaRPr lang="es-CO" sz="1200" i="1" dirty="0">
              <a:latin typeface="Montserrat Light" panose="00000400000000000000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 fontAlgn="base">
              <a:lnSpc>
                <a:spcPct val="107000"/>
              </a:lnSpc>
              <a:spcAft>
                <a:spcPts val="800"/>
              </a:spcAft>
              <a:buBlip>
                <a:blip r:embed="rId4"/>
              </a:buBlip>
            </a:pPr>
            <a:r>
              <a:rPr lang="es-CO" sz="1200" i="1" dirty="0" smtClean="0">
                <a:latin typeface="Montserrat Light" panose="000004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Transporte</a:t>
            </a:r>
            <a:endParaRPr lang="es-CO" sz="1200" i="1" dirty="0">
              <a:latin typeface="Montserrat Light" panose="00000400000000000000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 fontAlgn="base">
              <a:lnSpc>
                <a:spcPct val="107000"/>
              </a:lnSpc>
              <a:spcAft>
                <a:spcPts val="800"/>
              </a:spcAft>
              <a:buBlip>
                <a:blip r:embed="rId4"/>
              </a:buBlip>
            </a:pPr>
            <a:r>
              <a:rPr lang="es-CO" sz="1200" i="1" dirty="0" smtClean="0">
                <a:latin typeface="Montserrat Light" panose="000004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Alimentación</a:t>
            </a:r>
            <a:endParaRPr lang="es-CO" sz="1200" i="1" dirty="0">
              <a:latin typeface="Montserrat Light" panose="00000400000000000000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 fontAlgn="base">
              <a:lnSpc>
                <a:spcPct val="107000"/>
              </a:lnSpc>
              <a:spcAft>
                <a:spcPts val="800"/>
              </a:spcAft>
              <a:buBlip>
                <a:blip r:embed="rId4"/>
              </a:buBlip>
            </a:pPr>
            <a:r>
              <a:rPr lang="es-CO" sz="1200" i="1" dirty="0">
                <a:latin typeface="Montserrat Light" panose="000004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Acomodación en chinchorros (Hamacas</a:t>
            </a:r>
            <a:r>
              <a:rPr lang="es-CO" sz="1200" i="1" dirty="0" smtClean="0">
                <a:latin typeface="Montserrat Light" panose="000004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s-CO" sz="1200" i="1" dirty="0">
              <a:latin typeface="Montserrat Light" panose="00000400000000000000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 fontAlgn="base">
              <a:lnSpc>
                <a:spcPct val="107000"/>
              </a:lnSpc>
              <a:spcAft>
                <a:spcPts val="800"/>
              </a:spcAft>
              <a:buBlip>
                <a:blip r:embed="rId4"/>
              </a:buBlip>
            </a:pPr>
            <a:r>
              <a:rPr lang="es-CO" sz="1200" i="1" dirty="0">
                <a:latin typeface="Montserrat Light" panose="000004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Guía de </a:t>
            </a:r>
            <a:r>
              <a:rPr lang="es-CO" sz="1200" i="1" dirty="0" smtClean="0">
                <a:latin typeface="Montserrat Light" panose="000004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turismo</a:t>
            </a:r>
            <a:endParaRPr lang="es-CO" sz="1200" i="1" dirty="0">
              <a:latin typeface="Montserrat Light" panose="00000400000000000000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 fontAlgn="base">
              <a:lnSpc>
                <a:spcPct val="107000"/>
              </a:lnSpc>
              <a:spcAft>
                <a:spcPts val="800"/>
              </a:spcAft>
              <a:buBlip>
                <a:blip r:embed="rId4"/>
              </a:buBlip>
            </a:pPr>
            <a:r>
              <a:rPr lang="es-CO" sz="1200" i="1" dirty="0" err="1">
                <a:latin typeface="Montserrat Light" panose="000004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Sandboarding</a:t>
            </a:r>
            <a:r>
              <a:rPr lang="es-CO" sz="1200" i="1" dirty="0">
                <a:latin typeface="Montserrat Light" panose="000004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 marL="342900" indent="-342900" fontAlgn="base">
              <a:lnSpc>
                <a:spcPct val="107000"/>
              </a:lnSpc>
              <a:spcAft>
                <a:spcPts val="800"/>
              </a:spcAft>
              <a:buBlip>
                <a:blip r:embed="rId4"/>
              </a:buBlip>
            </a:pPr>
            <a:r>
              <a:rPr lang="es-CO" sz="1200" i="1" dirty="0">
                <a:latin typeface="Montserrat Light" panose="000004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Seguro de </a:t>
            </a:r>
            <a:r>
              <a:rPr lang="es-CO" sz="1200" i="1" dirty="0" smtClean="0">
                <a:latin typeface="Montserrat Light" panose="000004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Viaje</a:t>
            </a:r>
            <a:endParaRPr lang="es-CO" sz="1200" i="1" dirty="0">
              <a:latin typeface="Montserrat Light" panose="00000400000000000000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 fontAlgn="base">
              <a:lnSpc>
                <a:spcPct val="107000"/>
              </a:lnSpc>
              <a:spcAft>
                <a:spcPts val="800"/>
              </a:spcAft>
              <a:buBlip>
                <a:blip r:embed="rId4"/>
              </a:buBlip>
            </a:pPr>
            <a:r>
              <a:rPr lang="es-CO" sz="1200" i="1" dirty="0">
                <a:latin typeface="Montserrat Light" panose="000004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Aporte a la comunidad.</a:t>
            </a:r>
          </a:p>
          <a:p>
            <a:r>
              <a:rPr lang="es-CO" dirty="0">
                <a:solidFill>
                  <a:srgbClr val="323130"/>
                </a:solidFill>
                <a:latin typeface="Segoe UI" panose="020B0502040204020203" pitchFamily="34" charset="0"/>
              </a:rPr>
              <a:t/>
            </a:r>
            <a:br>
              <a:rPr lang="es-CO" dirty="0">
                <a:solidFill>
                  <a:srgbClr val="323130"/>
                </a:solidFill>
                <a:latin typeface="Segoe UI" panose="020B0502040204020203" pitchFamily="34" charset="0"/>
              </a:rPr>
            </a:br>
            <a:endParaRPr lang="es-US" dirty="0"/>
          </a:p>
        </p:txBody>
      </p:sp>
      <p:pic>
        <p:nvPicPr>
          <p:cNvPr id="22" name="Imagen 21"/>
          <p:cNvPicPr>
            <a:picLocks noChangeAspect="1"/>
          </p:cNvPicPr>
          <p:nvPr/>
        </p:nvPicPr>
        <p:blipFill rotWithShape="1"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4" t="5218" r="1484" b="90333"/>
          <a:stretch/>
        </p:blipFill>
        <p:spPr>
          <a:xfrm>
            <a:off x="0" y="6728689"/>
            <a:ext cx="9144000" cy="221480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287" y="6319926"/>
            <a:ext cx="462784" cy="462784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655" y="6397430"/>
            <a:ext cx="360000" cy="36000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1322" y="6397430"/>
            <a:ext cx="360000" cy="36000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5170" y="6397430"/>
            <a:ext cx="360000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554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934</TotalTime>
  <Words>907</Words>
  <Application>Microsoft Office PowerPoint</Application>
  <PresentationFormat>Presentación en pantalla (4:3)</PresentationFormat>
  <Paragraphs>252</Paragraphs>
  <Slides>17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17</vt:i4>
      </vt:variant>
    </vt:vector>
  </HeadingPairs>
  <TitlesOfParts>
    <vt:vector size="27" baseType="lpstr">
      <vt:lpstr>Arial</vt:lpstr>
      <vt:lpstr>Calibri</vt:lpstr>
      <vt:lpstr>Calibri Light</vt:lpstr>
      <vt:lpstr>Montserrat Black</vt:lpstr>
      <vt:lpstr>Montserrat ExtraLight</vt:lpstr>
      <vt:lpstr>Montserrat Light</vt:lpstr>
      <vt:lpstr>Montserrat Thin</vt:lpstr>
      <vt:lpstr>Segoe UI</vt:lpstr>
      <vt:lpstr>Times New Roman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DIMONEX</dc:creator>
  <cp:lastModifiedBy>Dell</cp:lastModifiedBy>
  <cp:revision>76</cp:revision>
  <dcterms:created xsi:type="dcterms:W3CDTF">2021-10-25T20:03:51Z</dcterms:created>
  <dcterms:modified xsi:type="dcterms:W3CDTF">2021-11-04T03:18:01Z</dcterms:modified>
</cp:coreProperties>
</file>